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1317" r:id="rId38"/>
    <p:sldId id="25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9215" initials="z" lastIdx="1" clrIdx="0">
    <p:extLst>
      <p:ext uri="{19B8F6BF-5375-455C-9EA6-DF929625EA0E}">
        <p15:presenceInfo xmlns:p15="http://schemas.microsoft.com/office/powerpoint/2012/main" userId="z921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2000" autoAdjust="0"/>
  </p:normalViewPr>
  <p:slideViewPr>
    <p:cSldViewPr snapToGrid="0">
      <p:cViewPr varScale="1">
        <p:scale>
          <a:sx n="77" d="100"/>
          <a:sy n="77" d="100"/>
        </p:scale>
        <p:origin x="75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92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3CE73-D578-4015-BF82-0F1E2A2C7430}" type="datetimeFigureOut">
              <a:rPr lang="zh-CN" altLang="en-US" smtClean="0"/>
              <a:t>2021/8/21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C5440-134F-456E-AABC-381EC5842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5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5284" y="6470650"/>
            <a:ext cx="53996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29FE-6AC2-8840-BAEC-98877422E83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9D2F-BA23-6143-87AA-ED5B01CBD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893484" y="6530975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机器学习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45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43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3.wmf"/><Relationship Id="rId7" Type="http://schemas.openxmlformats.org/officeDocument/2006/relationships/image" Target="../media/image47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28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4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57.wmf"/><Relationship Id="rId18" Type="http://schemas.openxmlformats.org/officeDocument/2006/relationships/oleObject" Target="../embeddings/oleObject59.bin"/><Relationship Id="rId3" Type="http://schemas.openxmlformats.org/officeDocument/2006/relationships/image" Target="../media/image52.wmf"/><Relationship Id="rId21" Type="http://schemas.openxmlformats.org/officeDocument/2006/relationships/image" Target="../media/image61.wmf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59.wmf"/><Relationship Id="rId2" Type="http://schemas.openxmlformats.org/officeDocument/2006/relationships/oleObject" Target="../embeddings/oleObject51.bin"/><Relationship Id="rId16" Type="http://schemas.openxmlformats.org/officeDocument/2006/relationships/oleObject" Target="../embeddings/oleObject58.bin"/><Relationship Id="rId20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55.bin"/><Relationship Id="rId19" Type="http://schemas.openxmlformats.org/officeDocument/2006/relationships/image" Target="../media/image60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5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wmf"/><Relationship Id="rId4" Type="http://schemas.openxmlformats.org/officeDocument/2006/relationships/oleObject" Target="../embeddings/oleObject6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7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72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75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7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81.wmf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78.bin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79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89.wmf"/><Relationship Id="rId3" Type="http://schemas.openxmlformats.org/officeDocument/2006/relationships/image" Target="../media/image84.wmf"/><Relationship Id="rId21" Type="http://schemas.openxmlformats.org/officeDocument/2006/relationships/oleObject" Target="../embeddings/oleObject89.bin"/><Relationship Id="rId7" Type="http://schemas.openxmlformats.org/officeDocument/2006/relationships/image" Target="../media/image86.wmf"/><Relationship Id="rId12" Type="http://schemas.openxmlformats.org/officeDocument/2006/relationships/image" Target="../media/image51.wmf"/><Relationship Id="rId17" Type="http://schemas.openxmlformats.org/officeDocument/2006/relationships/oleObject" Target="../embeddings/oleObject87.bin"/><Relationship Id="rId2" Type="http://schemas.openxmlformats.org/officeDocument/2006/relationships/oleObject" Target="../embeddings/oleObject79.bin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1.bin"/><Relationship Id="rId11" Type="http://schemas.openxmlformats.org/officeDocument/2006/relationships/oleObject" Target="../embeddings/oleObject84.bin"/><Relationship Id="rId24" Type="http://schemas.openxmlformats.org/officeDocument/2006/relationships/image" Target="../media/image91.wmf"/><Relationship Id="rId5" Type="http://schemas.openxmlformats.org/officeDocument/2006/relationships/image" Target="../media/image85.wmf"/><Relationship Id="rId15" Type="http://schemas.openxmlformats.org/officeDocument/2006/relationships/oleObject" Target="../embeddings/oleObject86.bin"/><Relationship Id="rId23" Type="http://schemas.openxmlformats.org/officeDocument/2006/relationships/oleObject" Target="../embeddings/oleObject91.bin"/><Relationship Id="rId10" Type="http://schemas.openxmlformats.org/officeDocument/2006/relationships/oleObject" Target="../embeddings/oleObject83.bin"/><Relationship Id="rId19" Type="http://schemas.openxmlformats.org/officeDocument/2006/relationships/oleObject" Target="../embeddings/oleObject88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0.wmf"/><Relationship Id="rId14" Type="http://schemas.openxmlformats.org/officeDocument/2006/relationships/image" Target="../media/image87.wmf"/><Relationship Id="rId22" Type="http://schemas.openxmlformats.org/officeDocument/2006/relationships/oleObject" Target="../embeddings/oleObject9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oleObject" Target="../embeddings/oleObject97.bin"/><Relationship Id="rId3" Type="http://schemas.openxmlformats.org/officeDocument/2006/relationships/image" Target="../media/image93.png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96.bin"/><Relationship Id="rId2" Type="http://schemas.openxmlformats.org/officeDocument/2006/relationships/image" Target="../media/image92.png"/><Relationship Id="rId16" Type="http://schemas.openxmlformats.org/officeDocument/2006/relationships/image" Target="../media/image86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96.wmf"/><Relationship Id="rId5" Type="http://schemas.openxmlformats.org/officeDocument/2006/relationships/image" Target="../media/image56.wmf"/><Relationship Id="rId15" Type="http://schemas.openxmlformats.org/officeDocument/2006/relationships/oleObject" Target="../embeddings/oleObject99.bin"/><Relationship Id="rId10" Type="http://schemas.openxmlformats.org/officeDocument/2006/relationships/oleObject" Target="../embeddings/oleObject95.bin"/><Relationship Id="rId4" Type="http://schemas.openxmlformats.org/officeDocument/2006/relationships/oleObject" Target="../embeddings/oleObject92.bin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9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05.bin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00.w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99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103.bin"/><Relationship Id="rId14" Type="http://schemas.openxmlformats.org/officeDocument/2006/relationships/oleObject" Target="../embeddings/oleObject106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8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3.wmf"/><Relationship Id="rId7" Type="http://schemas.openxmlformats.org/officeDocument/2006/relationships/image" Target="../media/image5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7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0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7" Type="http://schemas.openxmlformats.org/officeDocument/2006/relationships/image" Target="../media/image105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10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12.wmf"/><Relationship Id="rId21" Type="http://schemas.openxmlformats.org/officeDocument/2006/relationships/image" Target="../media/image21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19.wmf"/><Relationship Id="rId2" Type="http://schemas.openxmlformats.org/officeDocument/2006/relationships/oleObject" Target="../embeddings/oleObject10.bin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23" Type="http://schemas.openxmlformats.org/officeDocument/2006/relationships/image" Target="../media/image22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5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30.wmf"/><Relationship Id="rId3" Type="http://schemas.openxmlformats.org/officeDocument/2006/relationships/image" Target="../media/image13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29.bin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3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8.bin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3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206238"/>
            <a:ext cx="10363200" cy="899980"/>
          </a:xfrm>
        </p:spPr>
        <p:txBody>
          <a:bodyPr/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机器学习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4400" y="4108208"/>
            <a:ext cx="10363200" cy="920992"/>
          </a:xfrm>
        </p:spPr>
        <p:txBody>
          <a:bodyPr/>
          <a:lstStyle/>
          <a:p>
            <a:pPr lvl="0">
              <a:buClr>
                <a:srgbClr val="336699"/>
              </a:buClr>
            </a:pPr>
            <a:r>
              <a:rPr lang="zh-CN" altLang="en-US" b="1" dirty="0">
                <a:solidFill>
                  <a:srgbClr val="002060"/>
                </a:solidFill>
                <a:latin typeface="华文楷体" panose="02010600040101010101" pitchFamily="2" charset="-122"/>
              </a:rPr>
              <a:t>曾碧</a:t>
            </a:r>
            <a:endParaRPr lang="en-US" altLang="zh-CN" b="1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0">
              <a:buClr>
                <a:srgbClr val="336699"/>
              </a:buClr>
            </a:pPr>
            <a:r>
              <a:rPr lang="zh-CN" altLang="en-US" b="1" dirty="0">
                <a:solidFill>
                  <a:srgbClr val="002060"/>
                </a:solidFill>
                <a:latin typeface="华文楷体" panose="02010600040101010101" pitchFamily="2" charset="-122"/>
              </a:rPr>
              <a:t>计算机学院</a:t>
            </a:r>
            <a:endParaRPr lang="en-US" altLang="zh-CN" b="1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0">
              <a:buClr>
                <a:srgbClr val="336699"/>
              </a:buClr>
            </a:pP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zb9215@gdut.edu.cn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endParaRPr lang="zh-CN" altLang="en-US" sz="2000" b="1" dirty="0"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5EC891-C588-48A9-9809-20BDC72C834A}" type="datetime1">
              <a:rPr lang="zh-CN" altLang="en-US" smtClean="0"/>
              <a:t>2021/8/21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1E796-71BE-495F-9F47-415CAACE480D}" type="slidenum">
              <a:rPr lang="en-US" altLang="zh-CN" smtClean="0"/>
              <a:t>1</a:t>
            </a:fld>
            <a:endParaRPr lang="en-US" altLang="zh-CN"/>
          </a:p>
        </p:txBody>
      </p:sp>
      <p:pic>
        <p:nvPicPr>
          <p:cNvPr id="7" name="Picture 4" descr="C:\Users\kenny-work\Downloads\c61054d3551a181c019b40820d397a7c.jpgc61054d3551a181c019b40820d397a7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2900" y="1676400"/>
            <a:ext cx="2539365" cy="142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8F3DC6-6F3A-47A0-9E93-62397B85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7C7D92-3017-4500-A030-F24B5D41B3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31AA1F5-F3D9-4D89-BABC-13AEBF58B099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距离计算</a:t>
            </a:r>
            <a:endParaRPr lang="zh-CN" altLang="en-US" kern="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0EFB24E-93FD-4E2D-9DB4-666305676410}"/>
              </a:ext>
            </a:extLst>
          </p:cNvPr>
          <p:cNvSpPr txBox="1">
            <a:spLocks/>
          </p:cNvSpPr>
          <p:nvPr/>
        </p:nvSpPr>
        <p:spPr>
          <a:xfrm>
            <a:off x="260349" y="1158875"/>
            <a:ext cx="11020675" cy="493077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属性介绍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连续属性 </a:t>
            </a:r>
            <a:r>
              <a:rPr lang="en-US" altLang="zh-CN" kern="0"/>
              <a:t>(continuous attribute)</a:t>
            </a:r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在定义域上有无穷多个可能的取值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离散属性 </a:t>
            </a:r>
            <a:r>
              <a:rPr lang="en-US" altLang="zh-CN" kern="0"/>
              <a:t>(categorical attribute)</a:t>
            </a:r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在定义域上是有限个可能的取值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有序属性 </a:t>
            </a:r>
            <a:r>
              <a:rPr lang="en-US" altLang="zh-CN" kern="0"/>
              <a:t>(ordinal attribute)</a:t>
            </a:r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例如定义域为</a:t>
            </a:r>
            <a:r>
              <a:rPr lang="en-US" altLang="zh-CN" kern="0"/>
              <a:t>{1,2,3}</a:t>
            </a:r>
            <a:r>
              <a:rPr lang="zh-CN" altLang="en-US" kern="0"/>
              <a:t>的离散属性，“</a:t>
            </a:r>
            <a:r>
              <a:rPr lang="en-US" altLang="zh-CN" kern="0"/>
              <a:t>1</a:t>
            </a:r>
            <a:r>
              <a:rPr lang="zh-CN" altLang="en-US" kern="0"/>
              <a:t>”与“</a:t>
            </a:r>
            <a:r>
              <a:rPr lang="en-US" altLang="zh-CN" kern="0"/>
              <a:t>2</a:t>
            </a:r>
            <a:r>
              <a:rPr lang="zh-CN" altLang="en-US" kern="0"/>
              <a:t>”比较接近、与“</a:t>
            </a:r>
            <a:r>
              <a:rPr lang="en-US" altLang="zh-CN" kern="0"/>
              <a:t>3</a:t>
            </a:r>
            <a:r>
              <a:rPr lang="zh-CN" altLang="en-US" kern="0"/>
              <a:t>”比较远，称为“有序属性”。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无序属性 </a:t>
            </a:r>
            <a:r>
              <a:rPr lang="en-US" altLang="zh-CN" kern="0"/>
              <a:t>(non-ordinal attribute)</a:t>
            </a:r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例如定义域为</a:t>
            </a:r>
            <a:r>
              <a:rPr lang="en-US" altLang="zh-CN" kern="0"/>
              <a:t>{</a:t>
            </a:r>
            <a:r>
              <a:rPr lang="zh-CN" altLang="en-US" kern="0"/>
              <a:t>飞机，火车，轮船</a:t>
            </a:r>
            <a:r>
              <a:rPr lang="en-US" altLang="zh-CN" kern="0"/>
              <a:t>}</a:t>
            </a:r>
            <a:r>
              <a:rPr lang="zh-CN" altLang="en-US" kern="0"/>
              <a:t>这样的离散属性，不能直接在属性值上进行计算，称为“无序属性”。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05158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442888-9998-4F62-8061-52CF9201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7460D7-4AF8-40D9-99B8-47957CEE6C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11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5B2E943-FA09-4FE6-8D12-E5A8AF1C91B7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距离度量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FA683C-1E77-4E78-99AD-540D71B1FA2C}"/>
              </a:ext>
            </a:extLst>
          </p:cNvPr>
          <p:cNvSpPr txBox="1">
            <a:spLocks/>
          </p:cNvSpPr>
          <p:nvPr/>
        </p:nvSpPr>
        <p:spPr>
          <a:xfrm>
            <a:off x="260349" y="1158875"/>
            <a:ext cx="11709043" cy="49307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kern="0" dirty="0"/>
              <a:t>Value Difference Metric, VDM</a:t>
            </a:r>
            <a:r>
              <a:rPr lang="zh-CN" altLang="en-US" kern="0" dirty="0"/>
              <a:t>（处理无序属性）：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令          表示属性</a:t>
            </a:r>
            <a:r>
              <a:rPr lang="en-US" altLang="zh-CN" kern="0" dirty="0"/>
              <a:t>u</a:t>
            </a:r>
            <a:r>
              <a:rPr lang="zh-CN" altLang="en-US" kern="0" dirty="0"/>
              <a:t>上取值为</a:t>
            </a:r>
            <a:r>
              <a:rPr lang="en-US" altLang="zh-CN" kern="0" dirty="0"/>
              <a:t>a</a:t>
            </a:r>
            <a:r>
              <a:rPr lang="zh-CN" altLang="en-US" kern="0" dirty="0"/>
              <a:t>的样本数，            表示在第</a:t>
            </a:r>
            <a:r>
              <a:rPr lang="en-US" altLang="zh-CN" kern="0" dirty="0"/>
              <a:t>i</a:t>
            </a:r>
            <a:r>
              <a:rPr lang="zh-CN" altLang="en-US" kern="0" dirty="0"/>
              <a:t>个样本簇中在属性</a:t>
            </a:r>
            <a:r>
              <a:rPr lang="en-US" altLang="zh-CN" kern="0" dirty="0"/>
              <a:t>u</a:t>
            </a:r>
            <a:r>
              <a:rPr lang="zh-CN" altLang="en-US" kern="0" dirty="0"/>
              <a:t>上取值为</a:t>
            </a:r>
            <a:r>
              <a:rPr lang="en-US" altLang="zh-CN" kern="0" dirty="0"/>
              <a:t>a</a:t>
            </a:r>
            <a:r>
              <a:rPr lang="zh-CN" altLang="en-US" kern="0" dirty="0"/>
              <a:t>的样本数，</a:t>
            </a:r>
            <a:r>
              <a:rPr lang="en-US" altLang="zh-CN" kern="0" dirty="0"/>
              <a:t>k</a:t>
            </a:r>
            <a:r>
              <a:rPr lang="zh-CN" altLang="en-US" kern="0" dirty="0"/>
              <a:t>为样本数，则属性 </a:t>
            </a:r>
            <a:r>
              <a:rPr lang="en-US" altLang="zh-CN" kern="0" dirty="0"/>
              <a:t>u</a:t>
            </a:r>
            <a:r>
              <a:rPr lang="zh-CN" altLang="en-US" kern="0" dirty="0"/>
              <a:t>上两个离散值</a:t>
            </a:r>
            <a:r>
              <a:rPr lang="en-US" altLang="zh-CN" kern="0" dirty="0"/>
              <a:t>a</a:t>
            </a:r>
            <a:r>
              <a:rPr lang="zh-CN" altLang="en-US" kern="0" dirty="0"/>
              <a:t>与</a:t>
            </a:r>
            <a:r>
              <a:rPr lang="en-US" altLang="zh-CN" kern="0" dirty="0"/>
              <a:t>b</a:t>
            </a:r>
            <a:r>
              <a:rPr lang="zh-CN" altLang="en-US" kern="0" dirty="0"/>
              <a:t>之间的</a:t>
            </a:r>
            <a:r>
              <a:rPr lang="en-US" altLang="zh-CN" kern="0" dirty="0"/>
              <a:t>VDM</a:t>
            </a:r>
            <a:r>
              <a:rPr lang="zh-CN" altLang="en-US" kern="0" dirty="0"/>
              <a:t>距离为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</p:txBody>
      </p:sp>
      <p:graphicFrame>
        <p:nvGraphicFramePr>
          <p:cNvPr id="6" name="Object 1343">
            <a:extLst>
              <a:ext uri="{FF2B5EF4-FFF2-40B4-BE49-F238E27FC236}">
                <a16:creationId xmlns:a16="http://schemas.microsoft.com/office/drawing/2014/main" id="{A7FCDFD1-1061-4CC3-A6BA-2E909393E6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427933"/>
              </p:ext>
            </p:extLst>
          </p:nvPr>
        </p:nvGraphicFramePr>
        <p:xfrm>
          <a:off x="1168881" y="1892906"/>
          <a:ext cx="6302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84760" imgH="130320" progId="">
                  <p:embed/>
                </p:oleObj>
              </mc:Choice>
              <mc:Fallback>
                <p:oleObj name="Formula" r:id="rId2" imgW="284760" imgH="130320" progId="">
                  <p:embed/>
                  <p:pic>
                    <p:nvPicPr>
                      <p:cNvPr id="8195" name="Object 1343">
                        <a:extLst>
                          <a:ext uri="{FF2B5EF4-FFF2-40B4-BE49-F238E27FC236}">
                            <a16:creationId xmlns:a16="http://schemas.microsoft.com/office/drawing/2014/main" id="{84D45D53-BE57-42C6-BF38-5A53E24C4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881" y="1892906"/>
                        <a:ext cx="630237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44">
            <a:extLst>
              <a:ext uri="{FF2B5EF4-FFF2-40B4-BE49-F238E27FC236}">
                <a16:creationId xmlns:a16="http://schemas.microsoft.com/office/drawing/2014/main" id="{4350BC80-3F75-494F-ABDE-9CFD39F855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685434"/>
              </p:ext>
            </p:extLst>
          </p:nvPr>
        </p:nvGraphicFramePr>
        <p:xfrm>
          <a:off x="7135491" y="1892906"/>
          <a:ext cx="76676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50280" imgH="130320" progId="">
                  <p:embed/>
                </p:oleObj>
              </mc:Choice>
              <mc:Fallback>
                <p:oleObj name="Formula" r:id="rId4" imgW="350280" imgH="130320" progId="">
                  <p:embed/>
                  <p:pic>
                    <p:nvPicPr>
                      <p:cNvPr id="8196" name="Object 1344">
                        <a:extLst>
                          <a:ext uri="{FF2B5EF4-FFF2-40B4-BE49-F238E27FC236}">
                            <a16:creationId xmlns:a16="http://schemas.microsoft.com/office/drawing/2014/main" id="{21934DC7-1528-4E4E-884E-C1B8904F84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5491" y="1892906"/>
                        <a:ext cx="766762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342">
            <a:extLst>
              <a:ext uri="{FF2B5EF4-FFF2-40B4-BE49-F238E27FC236}">
                <a16:creationId xmlns:a16="http://schemas.microsoft.com/office/drawing/2014/main" id="{7E1A53EA-0E6C-4AEB-83FF-941038676F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907371"/>
              </p:ext>
            </p:extLst>
          </p:nvPr>
        </p:nvGraphicFramePr>
        <p:xfrm>
          <a:off x="2010844" y="3338835"/>
          <a:ext cx="6708089" cy="1342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317680" imgH="462960" progId="">
                  <p:embed/>
                </p:oleObj>
              </mc:Choice>
              <mc:Fallback>
                <p:oleObj name="Formula" r:id="rId6" imgW="2317680" imgH="462960" progId="">
                  <p:embed/>
                  <p:pic>
                    <p:nvPicPr>
                      <p:cNvPr id="8194" name="Object 1342">
                        <a:extLst>
                          <a:ext uri="{FF2B5EF4-FFF2-40B4-BE49-F238E27FC236}">
                            <a16:creationId xmlns:a16="http://schemas.microsoft.com/office/drawing/2014/main" id="{0FE4769A-C174-48B3-BEEC-A08999B418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0844" y="3338835"/>
                        <a:ext cx="6708089" cy="13420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177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C25A60-0166-4D6A-BBBA-2E8DF80E5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01A35B-C69C-4487-8736-3FC1A9EFE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CA78052-9A03-43C5-9A89-E767D055A9FA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距离度量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92F5DEF-E5C8-4B7F-8AA8-299D10FAE37E}"/>
              </a:ext>
            </a:extLst>
          </p:cNvPr>
          <p:cNvSpPr txBox="1">
            <a:spLocks/>
          </p:cNvSpPr>
          <p:nvPr/>
        </p:nvSpPr>
        <p:spPr>
          <a:xfrm>
            <a:off x="260350" y="930275"/>
            <a:ext cx="8616950" cy="49307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>
              <a:buFont typeface="Wingdings" panose="05000000000000000000" pitchFamily="2" charset="2"/>
              <a:buNone/>
            </a:pPr>
            <a:endParaRPr lang="zh-CN" altLang="en-US" kern="0"/>
          </a:p>
          <a:p>
            <a:pPr indent="-358775"/>
            <a:r>
              <a:rPr lang="en-US" altLang="zh-CN" kern="0"/>
              <a:t>MinkovDM</a:t>
            </a:r>
            <a:r>
              <a:rPr lang="en-US" altLang="zh-CN" sz="1400" kern="0"/>
              <a:t>p</a:t>
            </a:r>
            <a:r>
              <a:rPr lang="zh-CN" altLang="en-US" kern="0"/>
              <a:t>（处理混合属性）：</a:t>
            </a:r>
          </a:p>
          <a:p>
            <a:pPr indent="-358775"/>
            <a:endParaRPr lang="zh-CN" altLang="en-US" kern="0"/>
          </a:p>
          <a:p>
            <a:pPr indent="-358775"/>
            <a:endParaRPr lang="zh-CN" altLang="en-US" kern="0"/>
          </a:p>
          <a:p>
            <a:pPr indent="-358775"/>
            <a:endParaRPr lang="zh-CN" altLang="en-US" kern="0"/>
          </a:p>
          <a:p>
            <a:pPr indent="-358775"/>
            <a:r>
              <a:rPr lang="zh-CN" altLang="en-US" kern="0"/>
              <a:t>加权距离（样本中不同属性的重要性不同时）：</a:t>
            </a:r>
            <a:endParaRPr lang="zh-CN" altLang="en-US" kern="0" dirty="0"/>
          </a:p>
        </p:txBody>
      </p:sp>
      <p:graphicFrame>
        <p:nvGraphicFramePr>
          <p:cNvPr id="6" name="Object 959">
            <a:extLst>
              <a:ext uri="{FF2B5EF4-FFF2-40B4-BE49-F238E27FC236}">
                <a16:creationId xmlns:a16="http://schemas.microsoft.com/office/drawing/2014/main" id="{BC8FED8C-D79F-416C-8E98-3DBDBD0652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813" y="1898650"/>
          <a:ext cx="77835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4421160" imgH="532440" progId="">
                  <p:embed/>
                </p:oleObj>
              </mc:Choice>
              <mc:Fallback>
                <p:oleObj name="Formula" r:id="rId2" imgW="4421160" imgH="532440" progId="">
                  <p:embed/>
                  <p:pic>
                    <p:nvPicPr>
                      <p:cNvPr id="9218" name="Object 959">
                        <a:extLst>
                          <a:ext uri="{FF2B5EF4-FFF2-40B4-BE49-F238E27FC236}">
                            <a16:creationId xmlns:a16="http://schemas.microsoft.com/office/drawing/2014/main" id="{580C4323-F667-4724-8559-B17AC6BCC2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1898650"/>
                        <a:ext cx="7783512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60">
            <a:extLst>
              <a:ext uri="{FF2B5EF4-FFF2-40B4-BE49-F238E27FC236}">
                <a16:creationId xmlns:a16="http://schemas.microsoft.com/office/drawing/2014/main" id="{BDFFBD27-B21A-4199-9781-FAAD954123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263830"/>
              </p:ext>
            </p:extLst>
          </p:nvPr>
        </p:nvGraphicFramePr>
        <p:xfrm>
          <a:off x="3683793" y="5124449"/>
          <a:ext cx="22415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252800" imgH="182160" progId="">
                  <p:embed/>
                </p:oleObj>
              </mc:Choice>
              <mc:Fallback>
                <p:oleObj name="Formula" r:id="rId4" imgW="1252800" imgH="182160" progId="">
                  <p:embed/>
                  <p:pic>
                    <p:nvPicPr>
                      <p:cNvPr id="9219" name="Object 960">
                        <a:extLst>
                          <a:ext uri="{FF2B5EF4-FFF2-40B4-BE49-F238E27FC236}">
                            <a16:creationId xmlns:a16="http://schemas.microsoft.com/office/drawing/2014/main" id="{7BBBD5F3-DAA2-4BC6-8E59-243C0AB128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793" y="5124449"/>
                        <a:ext cx="22415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62">
            <a:extLst>
              <a:ext uri="{FF2B5EF4-FFF2-40B4-BE49-F238E27FC236}">
                <a16:creationId xmlns:a16="http://schemas.microsoft.com/office/drawing/2014/main" id="{F057F107-0C4B-4930-AA41-CED73AEFA4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650758"/>
              </p:ext>
            </p:extLst>
          </p:nvPr>
        </p:nvGraphicFramePr>
        <p:xfrm>
          <a:off x="1181100" y="4260849"/>
          <a:ext cx="724693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3603600" imgH="226080" progId="">
                  <p:embed/>
                </p:oleObj>
              </mc:Choice>
              <mc:Fallback>
                <p:oleObj name="Formula" r:id="rId6" imgW="3603600" imgH="226080" progId="">
                  <p:embed/>
                  <p:pic>
                    <p:nvPicPr>
                      <p:cNvPr id="9221" name="Object 962">
                        <a:extLst>
                          <a:ext uri="{FF2B5EF4-FFF2-40B4-BE49-F238E27FC236}">
                            <a16:creationId xmlns:a16="http://schemas.microsoft.com/office/drawing/2014/main" id="{6A5C3B9B-C8D9-4A77-8300-CFBCFED6AA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260849"/>
                        <a:ext cx="7246937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06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A53E6C-E365-48E1-8815-E2039281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00206-E8D7-4456-887F-BA4A36180B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13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364EABD-CFBC-4993-87A2-401D1DE979E3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9C202B-F4EB-4F49-9358-D22FC26908E5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10866562" cy="48545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也称为“基于原型的聚类” </a:t>
            </a:r>
            <a:r>
              <a:rPr lang="en-US" altLang="zh-CN" kern="0"/>
              <a:t>(prototype-based clustering)</a:t>
            </a:r>
            <a:r>
              <a:rPr lang="zh-CN" altLang="en-US" kern="0"/>
              <a:t>，此类算法假设聚类结构能通过一组原型刻画。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算法过程：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通常情况下，算法先对原型进行初始化，再对原型进行迭代更新求解。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接下来，介绍几种著名的原型聚类算法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i="1" ker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均值算法、学习向量量化算法、高斯混合聚类算法。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11403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689338-5E5B-43B0-9172-92428905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58D743-6FFB-442F-89FD-8A9B3C564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14</a:t>
            </a:fld>
            <a:endParaRPr lang="en-US" altLang="zh-CN"/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7AEB1CBB-3A5E-44C3-9478-6365EEEFEAE6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r>
              <a:rPr lang="en-US" altLang="zh-CN" kern="0"/>
              <a:t> –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</a:t>
            </a:r>
            <a:endParaRPr lang="zh-CN" altLang="en-US" kern="0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FCDA0D6D-9612-46EB-9F3F-6F3DB38177AA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11349448" cy="50371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给定数据集			     ，</a:t>
            </a:r>
            <a:r>
              <a:rPr lang="zh-CN" altLang="en-US" i="1" kern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 dirty="0"/>
              <a:t>均值算法针对聚类所得簇划分</a:t>
            </a:r>
            <a:r>
              <a:rPr lang="zh-CN" altLang="en-US" i="1" kern="0" dirty="0">
                <a:latin typeface="Times New Roman" pitchFamily="18" charset="0"/>
                <a:cs typeface="Times New Roman" pitchFamily="18" charset="0"/>
              </a:rPr>
              <a:t>                                        </a:t>
            </a: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		      </a:t>
            </a: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最小化平方误差</a:t>
            </a: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其中，   是簇    的均值向量。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   </a:t>
            </a:r>
            <a:r>
              <a:rPr lang="en-US" altLang="zh-CN" kern="0" dirty="0"/>
              <a:t>E</a:t>
            </a:r>
            <a:r>
              <a:rPr lang="zh-CN" altLang="en-US" kern="0" dirty="0"/>
              <a:t>值在一定程度上刻画了簇内样本围绕簇均值向量的紧密程度，   </a:t>
            </a:r>
            <a:r>
              <a:rPr lang="en-US" altLang="zh-CN" kern="0" dirty="0"/>
              <a:t>E</a:t>
            </a:r>
            <a:r>
              <a:rPr lang="zh-CN" altLang="en-US" kern="0" dirty="0"/>
              <a:t>值越小，则簇内样本相似度越高。</a:t>
            </a:r>
          </a:p>
        </p:txBody>
      </p:sp>
      <p:graphicFrame>
        <p:nvGraphicFramePr>
          <p:cNvPr id="7" name="Object 326">
            <a:extLst>
              <a:ext uri="{FF2B5EF4-FFF2-40B4-BE49-F238E27FC236}">
                <a16:creationId xmlns:a16="http://schemas.microsoft.com/office/drawing/2014/main" id="{C1D7FB2C-856C-46D4-91D0-1A1496CFA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22562"/>
              </p:ext>
            </p:extLst>
          </p:nvPr>
        </p:nvGraphicFramePr>
        <p:xfrm>
          <a:off x="2734621" y="1459216"/>
          <a:ext cx="222885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76280" imgH="177480" progId="">
                  <p:embed/>
                </p:oleObj>
              </mc:Choice>
              <mc:Fallback>
                <p:oleObj name="Formula" r:id="rId2" imgW="1376280" imgH="177480" progId="">
                  <p:embed/>
                  <p:pic>
                    <p:nvPicPr>
                      <p:cNvPr id="10242" name="Object 326">
                        <a:extLst>
                          <a:ext uri="{FF2B5EF4-FFF2-40B4-BE49-F238E27FC236}">
                            <a16:creationId xmlns:a16="http://schemas.microsoft.com/office/drawing/2014/main" id="{F669971A-D781-4EEC-9C5E-1F082E2CC9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621" y="1459216"/>
                        <a:ext cx="222885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27">
            <a:extLst>
              <a:ext uri="{FF2B5EF4-FFF2-40B4-BE49-F238E27FC236}">
                <a16:creationId xmlns:a16="http://schemas.microsoft.com/office/drawing/2014/main" id="{125C675F-13AD-44BC-A895-9B84E5609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77218"/>
              </p:ext>
            </p:extLst>
          </p:nvPr>
        </p:nvGraphicFramePr>
        <p:xfrm>
          <a:off x="474021" y="1852123"/>
          <a:ext cx="226060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95000" imgH="177480" progId="">
                  <p:embed/>
                </p:oleObj>
              </mc:Choice>
              <mc:Fallback>
                <p:oleObj name="Formula" r:id="rId4" imgW="1395000" imgH="177480" progId="">
                  <p:embed/>
                  <p:pic>
                    <p:nvPicPr>
                      <p:cNvPr id="10243" name="Object 327">
                        <a:extLst>
                          <a:ext uri="{FF2B5EF4-FFF2-40B4-BE49-F238E27FC236}">
                            <a16:creationId xmlns:a16="http://schemas.microsoft.com/office/drawing/2014/main" id="{687855E6-046E-4135-90FA-A01E044D41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21" y="1852123"/>
                        <a:ext cx="226060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28">
            <a:extLst>
              <a:ext uri="{FF2B5EF4-FFF2-40B4-BE49-F238E27FC236}">
                <a16:creationId xmlns:a16="http://schemas.microsoft.com/office/drawing/2014/main" id="{A480F08D-3725-48B0-A57E-4E775670B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25304"/>
              </p:ext>
            </p:extLst>
          </p:nvPr>
        </p:nvGraphicFramePr>
        <p:xfrm>
          <a:off x="3272367" y="2261242"/>
          <a:ext cx="24955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55480" imgH="488520" progId="">
                  <p:embed/>
                </p:oleObj>
              </mc:Choice>
              <mc:Fallback>
                <p:oleObj name="Formula" r:id="rId6" imgW="1455480" imgH="488520" progId="">
                  <p:embed/>
                  <p:pic>
                    <p:nvPicPr>
                      <p:cNvPr id="10244" name="Object 328">
                        <a:extLst>
                          <a:ext uri="{FF2B5EF4-FFF2-40B4-BE49-F238E27FC236}">
                            <a16:creationId xmlns:a16="http://schemas.microsoft.com/office/drawing/2014/main" id="{3EAA1853-5A20-4CEF-858B-53228C9753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2367" y="2261242"/>
                        <a:ext cx="24955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29">
            <a:extLst>
              <a:ext uri="{FF2B5EF4-FFF2-40B4-BE49-F238E27FC236}">
                <a16:creationId xmlns:a16="http://schemas.microsoft.com/office/drawing/2014/main" id="{8C51BF8F-E16F-4274-A0B6-25196801E0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529851"/>
              </p:ext>
            </p:extLst>
          </p:nvPr>
        </p:nvGraphicFramePr>
        <p:xfrm>
          <a:off x="1657502" y="3547024"/>
          <a:ext cx="311150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29240" imgH="119520" progId="">
                  <p:embed/>
                </p:oleObj>
              </mc:Choice>
              <mc:Fallback>
                <p:oleObj name="Formula" r:id="rId8" imgW="129240" imgH="119520" progId="">
                  <p:embed/>
                  <p:pic>
                    <p:nvPicPr>
                      <p:cNvPr id="10245" name="Object 329">
                        <a:extLst>
                          <a:ext uri="{FF2B5EF4-FFF2-40B4-BE49-F238E27FC236}">
                            <a16:creationId xmlns:a16="http://schemas.microsoft.com/office/drawing/2014/main" id="{B8EE35E2-B13F-4003-8836-19D92709F5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502" y="3547024"/>
                        <a:ext cx="311150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30">
            <a:extLst>
              <a:ext uri="{FF2B5EF4-FFF2-40B4-BE49-F238E27FC236}">
                <a16:creationId xmlns:a16="http://schemas.microsoft.com/office/drawing/2014/main" id="{0F7B7622-ADA8-4ADE-A4DF-9ADA2AB32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015181"/>
              </p:ext>
            </p:extLst>
          </p:nvPr>
        </p:nvGraphicFramePr>
        <p:xfrm>
          <a:off x="2839958" y="3547023"/>
          <a:ext cx="261938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43280" imgH="157320" progId="">
                  <p:embed/>
                </p:oleObj>
              </mc:Choice>
              <mc:Fallback>
                <p:oleObj name="Formula" r:id="rId10" imgW="143280" imgH="157320" progId="">
                  <p:embed/>
                  <p:pic>
                    <p:nvPicPr>
                      <p:cNvPr id="10246" name="Object 330">
                        <a:extLst>
                          <a:ext uri="{FF2B5EF4-FFF2-40B4-BE49-F238E27FC236}">
                            <a16:creationId xmlns:a16="http://schemas.microsoft.com/office/drawing/2014/main" id="{C32DA6E1-20C4-422A-A4DC-FFEBA140F7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9958" y="3547023"/>
                        <a:ext cx="261938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30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0DA27F-EB07-4918-8BA5-8053B8C7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84EB89-9185-4BF3-BB3D-EB56C4DEB8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63A565-D92F-4A29-BEDB-265030AF377F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r>
              <a:rPr lang="en-US" altLang="zh-CN" kern="0"/>
              <a:t> –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BC52EF2-F20E-44EB-9706-401E1822F435}"/>
              </a:ext>
            </a:extLst>
          </p:cNvPr>
          <p:cNvSpPr txBox="1">
            <a:spLocks/>
          </p:cNvSpPr>
          <p:nvPr/>
        </p:nvSpPr>
        <p:spPr>
          <a:xfrm>
            <a:off x="260350" y="1028700"/>
            <a:ext cx="8883650" cy="2904483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 dirty="0"/>
              <a:t>算法流程（迭代优化）：</a:t>
            </a:r>
            <a:endParaRPr lang="zh-CN" altLang="en-US" sz="1100" kern="0" dirty="0"/>
          </a:p>
          <a:p>
            <a:pPr lvl="2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b="1" kern="0" dirty="0"/>
              <a:t>初始化每个簇的均值向量</a:t>
            </a:r>
          </a:p>
          <a:p>
            <a:pPr lvl="2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b="1" kern="0" dirty="0"/>
              <a:t>repeat</a:t>
            </a:r>
          </a:p>
          <a:p>
            <a:pPr lvl="2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	</a:t>
            </a:r>
            <a:r>
              <a:rPr lang="en-US" altLang="zh-CN" kern="0" dirty="0"/>
              <a:t>1. </a:t>
            </a:r>
            <a:r>
              <a:rPr lang="zh-CN" altLang="en-US" kern="0" dirty="0"/>
              <a:t>（更新）簇划分；</a:t>
            </a:r>
          </a:p>
          <a:p>
            <a:pPr lvl="2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	</a:t>
            </a:r>
            <a:r>
              <a:rPr lang="en-US" altLang="zh-CN" kern="0" dirty="0"/>
              <a:t>2.  </a:t>
            </a:r>
            <a:r>
              <a:rPr lang="zh-CN" altLang="en-US" kern="0" dirty="0"/>
              <a:t>计算每个簇的均值向量</a:t>
            </a:r>
          </a:p>
          <a:p>
            <a:pPr lvl="2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b="1" kern="0" dirty="0"/>
              <a:t>until </a:t>
            </a:r>
            <a:r>
              <a:rPr lang="zh-CN" altLang="en-US" kern="0" dirty="0"/>
              <a:t>当前均值向量均未更新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AEE9C83C-F8CD-4E88-99AF-2A9A0C9432CC}"/>
              </a:ext>
            </a:extLst>
          </p:cNvPr>
          <p:cNvSpPr txBox="1">
            <a:spLocks/>
          </p:cNvSpPr>
          <p:nvPr/>
        </p:nvSpPr>
        <p:spPr>
          <a:xfrm>
            <a:off x="260350" y="4088688"/>
            <a:ext cx="8616950" cy="48545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 dirty="0"/>
              <a:t>算法伪代码</a:t>
            </a:r>
          </a:p>
        </p:txBody>
      </p:sp>
      <p:pic>
        <p:nvPicPr>
          <p:cNvPr id="7" name="Picture 3" descr="G:\Users\lamda\Desktop\figures\kmeans_algo.png">
            <a:extLst>
              <a:ext uri="{FF2B5EF4-FFF2-40B4-BE49-F238E27FC236}">
                <a16:creationId xmlns:a16="http://schemas.microsoft.com/office/drawing/2014/main" id="{B52AAEF7-23E2-41D0-8BDF-A333F0640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98" y="1647976"/>
            <a:ext cx="5851525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EE2F36F-DEFD-49B0-8D9F-0072394384FF}"/>
              </a:ext>
            </a:extLst>
          </p:cNvPr>
          <p:cNvCxnSpPr>
            <a:endCxn id="7" idx="1"/>
          </p:cNvCxnSpPr>
          <p:nvPr/>
        </p:nvCxnSpPr>
        <p:spPr bwMode="auto">
          <a:xfrm flipV="1">
            <a:off x="2763748" y="3933183"/>
            <a:ext cx="2680450" cy="50525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700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71A5DC-C5AE-4FDA-B073-C8D6A141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7B33BF-7F3D-4C2E-81DB-62F88FC084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16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4807EA6-A034-44EE-B1B9-B9D7032EF086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r>
              <a:rPr lang="en-US" altLang="zh-CN" kern="0"/>
              <a:t> –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</a:t>
            </a:r>
            <a:endParaRPr lang="zh-CN" altLang="en-US" kern="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D473079-CCAD-46B1-B946-09019DBD0341}"/>
              </a:ext>
            </a:extLst>
          </p:cNvPr>
          <p:cNvSpPr txBox="1">
            <a:spLocks/>
          </p:cNvSpPr>
          <p:nvPr/>
        </p:nvSpPr>
        <p:spPr>
          <a:xfrm>
            <a:off x="260350" y="1158875"/>
            <a:ext cx="11561234" cy="49307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 dirty="0"/>
              <a:t>均值算法实例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接下来以表</a:t>
            </a:r>
            <a:r>
              <a:rPr lang="en-US" altLang="zh-CN" kern="0" dirty="0"/>
              <a:t>9-1</a:t>
            </a:r>
            <a:r>
              <a:rPr lang="zh-CN" altLang="en-US" kern="0" dirty="0"/>
              <a:t>的西瓜数据集</a:t>
            </a:r>
            <a:r>
              <a:rPr lang="en-US" altLang="zh-CN" kern="0" dirty="0"/>
              <a:t>4.0</a:t>
            </a:r>
            <a:r>
              <a:rPr lang="zh-CN" altLang="en-US" kern="0" dirty="0"/>
              <a:t>为例，来演示</a:t>
            </a: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 dirty="0"/>
              <a:t>均值算法的学习过程。将编号为</a:t>
            </a:r>
            <a:r>
              <a:rPr lang="en-US" altLang="zh-CN" kern="0" dirty="0"/>
              <a:t>i</a:t>
            </a:r>
            <a:r>
              <a:rPr lang="zh-CN" altLang="en-US" kern="0" dirty="0"/>
              <a:t>的样本称为    </a:t>
            </a:r>
            <a:r>
              <a:rPr lang="en-US" altLang="zh-CN" kern="0" dirty="0"/>
              <a:t>. </a:t>
            </a: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02974E44-6BF4-4E8E-8E05-04BF21C46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" y="2741613"/>
            <a:ext cx="10647495" cy="34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79">
            <a:extLst>
              <a:ext uri="{FF2B5EF4-FFF2-40B4-BE49-F238E27FC236}">
                <a16:creationId xmlns:a16="http://schemas.microsoft.com/office/drawing/2014/main" id="{A50A7B7B-B355-445C-AAFC-4F01B4BBA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866440"/>
              </p:ext>
            </p:extLst>
          </p:nvPr>
        </p:nvGraphicFramePr>
        <p:xfrm>
          <a:off x="3895725" y="2335212"/>
          <a:ext cx="30797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25280" imgH="118080" progId="">
                  <p:embed/>
                </p:oleObj>
              </mc:Choice>
              <mc:Fallback>
                <p:oleObj name="Formula" r:id="rId3" imgW="125280" imgH="118080" progId="">
                  <p:embed/>
                  <p:pic>
                    <p:nvPicPr>
                      <p:cNvPr id="12291" name="Object 79">
                        <a:extLst>
                          <a:ext uri="{FF2B5EF4-FFF2-40B4-BE49-F238E27FC236}">
                            <a16:creationId xmlns:a16="http://schemas.microsoft.com/office/drawing/2014/main" id="{C3B65DC0-29D3-478D-AEC4-75B74B58AE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725" y="2335212"/>
                        <a:ext cx="307975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594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004770-62E7-4958-B7F1-3BC7EC0FD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E2F9B3-3A48-47E5-8C06-124B0D85E4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17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69DCA8E-5272-44F7-B6F5-391438D8E4FA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r>
              <a:rPr lang="en-US" altLang="zh-CN" kern="0"/>
              <a:t> –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</a:t>
            </a:r>
            <a:endParaRPr lang="zh-CN" altLang="en-US" kern="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5CB26E5-EC03-4431-A9AA-2D1C556FE63C}"/>
              </a:ext>
            </a:extLst>
          </p:cNvPr>
          <p:cNvSpPr txBox="1">
            <a:spLocks/>
          </p:cNvSpPr>
          <p:nvPr/>
        </p:nvSpPr>
        <p:spPr>
          <a:xfrm>
            <a:off x="260349" y="1112838"/>
            <a:ext cx="11678221" cy="4930775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 dirty="0"/>
              <a:t>均值算法实例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假定聚类簇数</a:t>
            </a: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kern="0" dirty="0"/>
              <a:t>=</a:t>
            </a:r>
            <a:r>
              <a:rPr lang="en-US" altLang="zh-CN" sz="1900" kern="0" dirty="0"/>
              <a:t>3</a:t>
            </a:r>
            <a:r>
              <a:rPr lang="zh-CN" altLang="en-US" kern="0" dirty="0"/>
              <a:t>，算法开始时，随机选择</a:t>
            </a:r>
            <a:r>
              <a:rPr lang="en-US" altLang="zh-CN" sz="1900" kern="0" dirty="0"/>
              <a:t>3</a:t>
            </a:r>
            <a:r>
              <a:rPr lang="zh-CN" altLang="en-US" kern="0" dirty="0"/>
              <a:t>个样本		    作为初始均值向量，即						           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考察样本              	            ，它与当前均值向量                     的距离分别为</a:t>
            </a:r>
            <a:r>
              <a:rPr lang="en-US" altLang="zh-CN" sz="1900" kern="0" dirty="0"/>
              <a:t>0.369</a:t>
            </a:r>
            <a:r>
              <a:rPr lang="zh-CN" altLang="en-US" sz="1900" kern="0" dirty="0"/>
              <a:t>，</a:t>
            </a:r>
            <a:r>
              <a:rPr lang="en-US" altLang="zh-CN" sz="1900" kern="0" dirty="0"/>
              <a:t>0.506</a:t>
            </a:r>
            <a:r>
              <a:rPr lang="zh-CN" altLang="en-US" sz="1900" kern="0" dirty="0"/>
              <a:t>，</a:t>
            </a:r>
            <a:r>
              <a:rPr lang="en-US" altLang="zh-CN" sz="1900" kern="0" dirty="0"/>
              <a:t>0.166</a:t>
            </a:r>
            <a:r>
              <a:rPr lang="zh-CN" altLang="en-US" kern="0" dirty="0"/>
              <a:t>，因此    将被划入簇   中。类似的，对数据集中的所有样本考察一遍后，可得当前簇划分为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</a:t>
            </a:r>
            <a:endParaRPr lang="en-US" altLang="zh-CN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 dirty="0"/>
              <a:t>  </a:t>
            </a:r>
            <a:r>
              <a:rPr lang="zh-CN" altLang="en-US" kern="0" dirty="0"/>
              <a:t> 于是，可以从分别求得新的均值向量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  <a:endParaRPr lang="en-US" altLang="zh-CN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 dirty="0"/>
              <a:t>   </a:t>
            </a:r>
            <a:r>
              <a:rPr lang="zh-CN" altLang="en-US" kern="0" dirty="0"/>
              <a:t>不断重复上述过程，如下图所示。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</a:p>
        </p:txBody>
      </p:sp>
      <p:graphicFrame>
        <p:nvGraphicFramePr>
          <p:cNvPr id="6" name="Object 367">
            <a:extLst>
              <a:ext uri="{FF2B5EF4-FFF2-40B4-BE49-F238E27FC236}">
                <a16:creationId xmlns:a16="http://schemas.microsoft.com/office/drawing/2014/main" id="{8BDC62E8-A7BA-4A00-8E47-EAF8E5C605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075267"/>
              </p:ext>
            </p:extLst>
          </p:nvPr>
        </p:nvGraphicFramePr>
        <p:xfrm>
          <a:off x="7110251" y="1531367"/>
          <a:ext cx="150812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674640" imgH="117360" progId="">
                  <p:embed/>
                </p:oleObj>
              </mc:Choice>
              <mc:Fallback>
                <p:oleObj name="Formula" r:id="rId2" imgW="674640" imgH="117360" progId="">
                  <p:embed/>
                  <p:pic>
                    <p:nvPicPr>
                      <p:cNvPr id="13319" name="Object 367">
                        <a:extLst>
                          <a:ext uri="{FF2B5EF4-FFF2-40B4-BE49-F238E27FC236}">
                            <a16:creationId xmlns:a16="http://schemas.microsoft.com/office/drawing/2014/main" id="{174DC26A-4EA0-4011-A2F5-667FEAB40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0251" y="1531367"/>
                        <a:ext cx="1508125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65">
            <a:extLst>
              <a:ext uri="{FF2B5EF4-FFF2-40B4-BE49-F238E27FC236}">
                <a16:creationId xmlns:a16="http://schemas.microsoft.com/office/drawing/2014/main" id="{C7D28330-A643-4029-9B1F-8787784789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306843"/>
              </p:ext>
            </p:extLst>
          </p:nvPr>
        </p:nvGraphicFramePr>
        <p:xfrm>
          <a:off x="394461" y="1794892"/>
          <a:ext cx="60785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752640" imgH="177480" progId="">
                  <p:embed/>
                </p:oleObj>
              </mc:Choice>
              <mc:Fallback>
                <p:oleObj name="Formula" r:id="rId4" imgW="3752640" imgH="177480" progId="">
                  <p:embed/>
                  <p:pic>
                    <p:nvPicPr>
                      <p:cNvPr id="13317" name="Object 365">
                        <a:extLst>
                          <a:ext uri="{FF2B5EF4-FFF2-40B4-BE49-F238E27FC236}">
                            <a16:creationId xmlns:a16="http://schemas.microsoft.com/office/drawing/2014/main" id="{364C2453-784F-47FA-B920-8CF23355FC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61" y="1794892"/>
                        <a:ext cx="6078538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68">
            <a:extLst>
              <a:ext uri="{FF2B5EF4-FFF2-40B4-BE49-F238E27FC236}">
                <a16:creationId xmlns:a16="http://schemas.microsoft.com/office/drawing/2014/main" id="{2C1AECCB-1786-4C1B-8664-A21D31ED3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569296"/>
              </p:ext>
            </p:extLst>
          </p:nvPr>
        </p:nvGraphicFramePr>
        <p:xfrm>
          <a:off x="1800886" y="2139844"/>
          <a:ext cx="1938337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197360" imgH="177480" progId="">
                  <p:embed/>
                </p:oleObj>
              </mc:Choice>
              <mc:Fallback>
                <p:oleObj name="Formula" r:id="rId6" imgW="1197360" imgH="177480" progId="">
                  <p:embed/>
                  <p:pic>
                    <p:nvPicPr>
                      <p:cNvPr id="13320" name="Object 368">
                        <a:extLst>
                          <a:ext uri="{FF2B5EF4-FFF2-40B4-BE49-F238E27FC236}">
                            <a16:creationId xmlns:a16="http://schemas.microsoft.com/office/drawing/2014/main" id="{2C873B24-41CA-42FE-AB03-7F6DDA0A91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886" y="2139844"/>
                        <a:ext cx="1938337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69">
            <a:extLst>
              <a:ext uri="{FF2B5EF4-FFF2-40B4-BE49-F238E27FC236}">
                <a16:creationId xmlns:a16="http://schemas.microsoft.com/office/drawing/2014/main" id="{361AFBE7-F377-445F-AE72-0857DB4B82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97228"/>
              </p:ext>
            </p:extLst>
          </p:nvPr>
        </p:nvGraphicFramePr>
        <p:xfrm>
          <a:off x="6472999" y="2139844"/>
          <a:ext cx="1158875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578160" imgH="119520" progId="">
                  <p:embed/>
                </p:oleObj>
              </mc:Choice>
              <mc:Fallback>
                <p:oleObj name="Formula" r:id="rId8" imgW="578160" imgH="119520" progId="">
                  <p:embed/>
                  <p:pic>
                    <p:nvPicPr>
                      <p:cNvPr id="13321" name="Object 369">
                        <a:extLst>
                          <a:ext uri="{FF2B5EF4-FFF2-40B4-BE49-F238E27FC236}">
                            <a16:creationId xmlns:a16="http://schemas.microsoft.com/office/drawing/2014/main" id="{41D78C58-008C-4827-AC4D-CD2AB1E189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2999" y="2139844"/>
                        <a:ext cx="1158875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70">
            <a:extLst>
              <a:ext uri="{FF2B5EF4-FFF2-40B4-BE49-F238E27FC236}">
                <a16:creationId xmlns:a16="http://schemas.microsoft.com/office/drawing/2014/main" id="{29D0FB6C-2DD5-464D-8798-40D7D513C6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898968"/>
              </p:ext>
            </p:extLst>
          </p:nvPr>
        </p:nvGraphicFramePr>
        <p:xfrm>
          <a:off x="649618" y="2462321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7880" imgH="117360" progId="">
                  <p:embed/>
                </p:oleObj>
              </mc:Choice>
              <mc:Fallback>
                <p:oleObj name="Formula" r:id="rId10" imgW="137880" imgH="117360" progId="">
                  <p:embed/>
                  <p:pic>
                    <p:nvPicPr>
                      <p:cNvPr id="13322" name="Object 370">
                        <a:extLst>
                          <a:ext uri="{FF2B5EF4-FFF2-40B4-BE49-F238E27FC236}">
                            <a16:creationId xmlns:a16="http://schemas.microsoft.com/office/drawing/2014/main" id="{666BCB9E-EABD-46B9-9D2C-FF714EC5AD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18" y="2462321"/>
                        <a:ext cx="2540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71">
            <a:extLst>
              <a:ext uri="{FF2B5EF4-FFF2-40B4-BE49-F238E27FC236}">
                <a16:creationId xmlns:a16="http://schemas.microsoft.com/office/drawing/2014/main" id="{B89B96D4-4758-41D9-B79E-4884A24DC3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454062"/>
              </p:ext>
            </p:extLst>
          </p:nvPr>
        </p:nvGraphicFramePr>
        <p:xfrm>
          <a:off x="2353443" y="2454669"/>
          <a:ext cx="220662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60200" imgH="157680" progId="">
                  <p:embed/>
                </p:oleObj>
              </mc:Choice>
              <mc:Fallback>
                <p:oleObj name="Formula" r:id="rId12" imgW="160200" imgH="157680" progId="">
                  <p:embed/>
                  <p:pic>
                    <p:nvPicPr>
                      <p:cNvPr id="13323" name="Object 371">
                        <a:extLst>
                          <a:ext uri="{FF2B5EF4-FFF2-40B4-BE49-F238E27FC236}">
                            <a16:creationId xmlns:a16="http://schemas.microsoft.com/office/drawing/2014/main" id="{2A70757D-DE20-466A-A553-CA41707782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3443" y="2454669"/>
                        <a:ext cx="220662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62">
            <a:extLst>
              <a:ext uri="{FF2B5EF4-FFF2-40B4-BE49-F238E27FC236}">
                <a16:creationId xmlns:a16="http://schemas.microsoft.com/office/drawing/2014/main" id="{4E770B9B-5B79-4384-9C6C-3F4BE7CBF6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204703"/>
              </p:ext>
            </p:extLst>
          </p:nvPr>
        </p:nvGraphicFramePr>
        <p:xfrm>
          <a:off x="1049641" y="2765871"/>
          <a:ext cx="6137275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3886200" imgH="177480" progId="">
                  <p:embed/>
                </p:oleObj>
              </mc:Choice>
              <mc:Fallback>
                <p:oleObj name="Formula" r:id="rId14" imgW="3886200" imgH="177480" progId="">
                  <p:embed/>
                  <p:pic>
                    <p:nvPicPr>
                      <p:cNvPr id="13314" name="Object 362">
                        <a:extLst>
                          <a:ext uri="{FF2B5EF4-FFF2-40B4-BE49-F238E27FC236}">
                            <a16:creationId xmlns:a16="http://schemas.microsoft.com/office/drawing/2014/main" id="{54E6EE45-172B-4CF3-96CB-AB1563C1AC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641" y="2765871"/>
                        <a:ext cx="6137275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63">
            <a:extLst>
              <a:ext uri="{FF2B5EF4-FFF2-40B4-BE49-F238E27FC236}">
                <a16:creationId xmlns:a16="http://schemas.microsoft.com/office/drawing/2014/main" id="{A040FD94-1E73-4053-B6F3-EE754808F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16529"/>
              </p:ext>
            </p:extLst>
          </p:nvPr>
        </p:nvGraphicFramePr>
        <p:xfrm>
          <a:off x="1049641" y="3197671"/>
          <a:ext cx="1957388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1240560" imgH="177480" progId="">
                  <p:embed/>
                </p:oleObj>
              </mc:Choice>
              <mc:Fallback>
                <p:oleObj name="Formula" r:id="rId16" imgW="1240560" imgH="177480" progId="">
                  <p:embed/>
                  <p:pic>
                    <p:nvPicPr>
                      <p:cNvPr id="13315" name="Object 363">
                        <a:extLst>
                          <a:ext uri="{FF2B5EF4-FFF2-40B4-BE49-F238E27FC236}">
                            <a16:creationId xmlns:a16="http://schemas.microsoft.com/office/drawing/2014/main" id="{A5D5960C-F1A0-4895-BBB3-96F8F05C9F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641" y="3197671"/>
                        <a:ext cx="1957388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64">
            <a:extLst>
              <a:ext uri="{FF2B5EF4-FFF2-40B4-BE49-F238E27FC236}">
                <a16:creationId xmlns:a16="http://schemas.microsoft.com/office/drawing/2014/main" id="{91CC8A23-4A63-4E38-9BC9-C3264658F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735116"/>
              </p:ext>
            </p:extLst>
          </p:nvPr>
        </p:nvGraphicFramePr>
        <p:xfrm>
          <a:off x="1049641" y="3600896"/>
          <a:ext cx="5803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3674880" imgH="177480" progId="">
                  <p:embed/>
                </p:oleObj>
              </mc:Choice>
              <mc:Fallback>
                <p:oleObj name="Formula" r:id="rId18" imgW="3674880" imgH="177480" progId="">
                  <p:embed/>
                  <p:pic>
                    <p:nvPicPr>
                      <p:cNvPr id="13316" name="Object 364">
                        <a:extLst>
                          <a:ext uri="{FF2B5EF4-FFF2-40B4-BE49-F238E27FC236}">
                            <a16:creationId xmlns:a16="http://schemas.microsoft.com/office/drawing/2014/main" id="{7D9D2ED5-E92F-4D1B-A30A-E2570374D5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641" y="3600896"/>
                        <a:ext cx="58039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66">
            <a:extLst>
              <a:ext uri="{FF2B5EF4-FFF2-40B4-BE49-F238E27FC236}">
                <a16:creationId xmlns:a16="http://schemas.microsoft.com/office/drawing/2014/main" id="{832724AA-8AD3-4A50-BF61-D2C00FEA41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550945"/>
              </p:ext>
            </p:extLst>
          </p:nvPr>
        </p:nvGraphicFramePr>
        <p:xfrm>
          <a:off x="1049641" y="4652391"/>
          <a:ext cx="65309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3752640" imgH="177840" progId="">
                  <p:embed/>
                </p:oleObj>
              </mc:Choice>
              <mc:Fallback>
                <p:oleObj name="Formula" r:id="rId20" imgW="3752640" imgH="177840" progId="">
                  <p:embed/>
                  <p:pic>
                    <p:nvPicPr>
                      <p:cNvPr id="13318" name="Object 366">
                        <a:extLst>
                          <a:ext uri="{FF2B5EF4-FFF2-40B4-BE49-F238E27FC236}">
                            <a16:creationId xmlns:a16="http://schemas.microsoft.com/office/drawing/2014/main" id="{60C9A4C3-18C5-4BFC-A661-FA2B9DFC8D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641" y="4652391"/>
                        <a:ext cx="6530975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68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95159B-0563-485B-98FD-7145F4F1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ACCB5C-9B33-4668-8015-0784361CAC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18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87F16D4-72B7-49E5-AE22-98A3CA891738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r>
              <a:rPr lang="en-US" altLang="zh-CN" kern="0"/>
              <a:t> –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7128F02-C087-4D52-8108-DDCF79B816D0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48545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/>
              <a:t>聚类结果：</a:t>
            </a:r>
          </a:p>
        </p:txBody>
      </p:sp>
      <p:pic>
        <p:nvPicPr>
          <p:cNvPr id="6" name="Picture 2" descr="G:\Users\lamda\Desktop\figures\kmeans_fig.png">
            <a:extLst>
              <a:ext uri="{FF2B5EF4-FFF2-40B4-BE49-F238E27FC236}">
                <a16:creationId xmlns:a16="http://schemas.microsoft.com/office/drawing/2014/main" id="{981CBA3B-7C0A-46F0-85FA-F0967C26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15" y="1663701"/>
            <a:ext cx="5502275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572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569046-0E0D-4494-827D-9D8353A3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ADB026-CA6E-4D14-8E6B-2F19FD0F9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19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E388DAE-A5A3-43D8-8644-E276F7C36D44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 </a:t>
            </a:r>
            <a:r>
              <a:rPr lang="en-US" altLang="zh-CN" kern="0"/>
              <a:t>– </a:t>
            </a:r>
            <a:r>
              <a:rPr lang="zh-CN" altLang="en-US" kern="0"/>
              <a:t>学习向量量化</a:t>
            </a:r>
            <a:endParaRPr lang="zh-CN" altLang="en-US" kern="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288F1AF-D5E3-4A4C-8507-63EC26A58D4B}"/>
              </a:ext>
            </a:extLst>
          </p:cNvPr>
          <p:cNvGrpSpPr/>
          <p:nvPr/>
        </p:nvGrpSpPr>
        <p:grpSpPr>
          <a:xfrm>
            <a:off x="412750" y="1191249"/>
            <a:ext cx="11779250" cy="2093913"/>
            <a:chOff x="412750" y="1419225"/>
            <a:chExt cx="11779250" cy="2093913"/>
          </a:xfrm>
        </p:grpSpPr>
        <p:sp>
          <p:nvSpPr>
            <p:cNvPr id="5" name="内容占位符 4">
              <a:extLst>
                <a:ext uri="{FF2B5EF4-FFF2-40B4-BE49-F238E27FC236}">
                  <a16:creationId xmlns:a16="http://schemas.microsoft.com/office/drawing/2014/main" id="{98A4E9FD-365B-4718-9A4C-0EFE436FBB3E}"/>
                </a:ext>
              </a:extLst>
            </p:cNvPr>
            <p:cNvSpPr txBox="1">
              <a:spLocks/>
            </p:cNvSpPr>
            <p:nvPr/>
          </p:nvSpPr>
          <p:spPr>
            <a:xfrm>
              <a:off x="412750" y="1419225"/>
              <a:ext cx="11779250" cy="2093913"/>
            </a:xfrm>
            <a:prstGeom prst="rect">
              <a:avLst/>
            </a:prstGeom>
          </p:spPr>
          <p:txBody>
            <a:bodyPr tIns="46800">
              <a:normAutofit/>
            </a:bodyPr>
            <a:lstStyle/>
            <a:p>
              <a:pPr marL="228600" indent="-360000"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tx2"/>
                </a:buClr>
                <a:buSzPct val="100000"/>
                <a:buFont typeface="Wingdings" panose="05000000000000000000" pitchFamily="2" charset="2"/>
                <a:buChar char="p"/>
                <a:defRPr/>
              </a:pPr>
              <a:r>
                <a:rPr lang="zh-CN" altLang="en-US" sz="2200" dirty="0">
                  <a:latin typeface="Verdana" panose="020B0604030504040204" pitchFamily="34" charset="0"/>
                  <a:ea typeface="幼圆" panose="02010509060101010101" pitchFamily="49" charset="-122"/>
                </a:rPr>
                <a:t>学习向量量化（</a:t>
              </a:r>
              <a:r>
                <a:rPr lang="en-US" altLang="en-US" sz="2200" dirty="0">
                  <a:latin typeface="Verdana" panose="020B0604030504040204" pitchFamily="34" charset="0"/>
                  <a:ea typeface="幼圆" panose="02010509060101010101" pitchFamily="49" charset="-122"/>
                </a:rPr>
                <a:t>Learning Vector Quantization, LVQ</a:t>
              </a:r>
              <a:r>
                <a:rPr lang="zh-CN" altLang="en-US" sz="2200" dirty="0">
                  <a:latin typeface="Verdana" panose="020B0604030504040204" pitchFamily="34" charset="0"/>
                  <a:ea typeface="幼圆" panose="02010509060101010101" pitchFamily="49" charset="-122"/>
                </a:rPr>
                <a:t>）</a:t>
              </a:r>
              <a:endParaRPr lang="en-US" altLang="zh-CN" sz="2200" dirty="0">
                <a:latin typeface="Verdana" panose="020B0604030504040204" pitchFamily="34" charset="0"/>
                <a:ea typeface="幼圆" panose="02010509060101010101" pitchFamily="49" charset="-122"/>
              </a:endParaRPr>
            </a:p>
            <a:p>
              <a:pPr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tx2"/>
                </a:buClr>
                <a:buSzPct val="100000"/>
                <a:defRPr/>
              </a:pPr>
              <a:r>
                <a:rPr lang="en-US" altLang="zh-CN" sz="2200" dirty="0">
                  <a:latin typeface="Verdana" panose="020B0604030504040204" pitchFamily="34" charset="0"/>
                  <a:ea typeface="幼圆" panose="02010509060101010101" pitchFamily="49" charset="-122"/>
                </a:rPr>
                <a:t>    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与一般聚类算法不同的是，</a:t>
              </a: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LVQ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假设数据样本带有类别标记，学习过程中利用样本的这些监督信息来辅助聚类</a:t>
              </a: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.</a:t>
              </a:r>
            </a:p>
            <a:p>
              <a:pPr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tx2"/>
                </a:buClr>
                <a:buSzPct val="100000"/>
                <a:defRPr/>
              </a:pP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    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给定样本集             </a:t>
              </a: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				        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，</a:t>
              </a: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LVQ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的目标是学得一组</a:t>
              </a: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n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维原型向量                          ，每个原型向量代表一个聚类簇。</a:t>
              </a:r>
              <a:endParaRPr lang="en-US" altLang="zh-CN" sz="2000" dirty="0">
                <a:latin typeface="Verdana" panose="020B0604030504040204" pitchFamily="34" charset="0"/>
                <a:ea typeface="幼圆" panose="02010509060101010101" pitchFamily="49" charset="-122"/>
              </a:endParaRPr>
            </a:p>
            <a:p>
              <a:pPr marL="685800" lvl="1" indent="-360000" fontAlgn="auto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23A91"/>
                </a:buClr>
                <a:buFont typeface="Wingdings" panose="05000000000000000000" pitchFamily="2" charset="2"/>
                <a:buNone/>
                <a:defRPr/>
              </a:pPr>
              <a:endParaRPr lang="en-US" altLang="zh-CN" sz="2000" dirty="0">
                <a:latin typeface="Verdana" panose="020B0604030504040204" pitchFamily="34" charset="0"/>
                <a:ea typeface="幼圆" panose="02010509060101010101" pitchFamily="49" charset="-122"/>
              </a:endParaRPr>
            </a:p>
          </p:txBody>
        </p:sp>
        <p:graphicFrame>
          <p:nvGraphicFramePr>
            <p:cNvPr id="6" name="Object 100">
              <a:extLst>
                <a:ext uri="{FF2B5EF4-FFF2-40B4-BE49-F238E27FC236}">
                  <a16:creationId xmlns:a16="http://schemas.microsoft.com/office/drawing/2014/main" id="{7CC0B00C-6C04-4765-BF89-45D8C780E7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228612"/>
                </p:ext>
              </p:extLst>
            </p:nvPr>
          </p:nvGraphicFramePr>
          <p:xfrm>
            <a:off x="2247900" y="2598738"/>
            <a:ext cx="534276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2413080" imgH="177480" progId="">
                    <p:embed/>
                  </p:oleObj>
                </mc:Choice>
                <mc:Fallback>
                  <p:oleObj name="Formula" r:id="rId2" imgW="2413080" imgH="177480" progId="">
                    <p:embed/>
                    <p:pic>
                      <p:nvPicPr>
                        <p:cNvPr id="14338" name="Object 100">
                          <a:extLst>
                            <a:ext uri="{FF2B5EF4-FFF2-40B4-BE49-F238E27FC236}">
                              <a16:creationId xmlns:a16="http://schemas.microsoft.com/office/drawing/2014/main" id="{D9C72FF9-4FD8-4FC1-8EE2-61E9C54A4A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900" y="2598738"/>
                          <a:ext cx="5342762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01">
              <a:extLst>
                <a:ext uri="{FF2B5EF4-FFF2-40B4-BE49-F238E27FC236}">
                  <a16:creationId xmlns:a16="http://schemas.microsoft.com/office/drawing/2014/main" id="{51DA822B-4DF7-40FD-AC29-4CA6B42DF35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4640880"/>
                </p:ext>
              </p:extLst>
            </p:nvPr>
          </p:nvGraphicFramePr>
          <p:xfrm>
            <a:off x="874117" y="2887663"/>
            <a:ext cx="2154899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972360" imgH="177480" progId="">
                    <p:embed/>
                  </p:oleObj>
                </mc:Choice>
                <mc:Fallback>
                  <p:oleObj name="Formula" r:id="rId4" imgW="972360" imgH="177480" progId="">
                    <p:embed/>
                    <p:pic>
                      <p:nvPicPr>
                        <p:cNvPr id="14339" name="Object 101">
                          <a:extLst>
                            <a:ext uri="{FF2B5EF4-FFF2-40B4-BE49-F238E27FC236}">
                              <a16:creationId xmlns:a16="http://schemas.microsoft.com/office/drawing/2014/main" id="{F9EA2239-8A0C-4518-9713-B413F797AA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4117" y="2887663"/>
                          <a:ext cx="2154899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92059E98-8B75-44C2-818F-4D3B60B5D945}"/>
              </a:ext>
            </a:extLst>
          </p:cNvPr>
          <p:cNvSpPr txBox="1">
            <a:spLocks/>
          </p:cNvSpPr>
          <p:nvPr/>
        </p:nvSpPr>
        <p:spPr bwMode="auto">
          <a:xfrm>
            <a:off x="412750" y="3393112"/>
            <a:ext cx="86169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/>
          <a:lstStyle>
            <a:lvl1pPr marL="228600" indent="-358775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200" dirty="0"/>
              <a:t>算法伪代码：</a:t>
            </a:r>
          </a:p>
        </p:txBody>
      </p:sp>
      <p:pic>
        <p:nvPicPr>
          <p:cNvPr id="10" name="Picture 3" descr="G:\Users\lamda\Desktop\figures\LVQ_algo.png">
            <a:extLst>
              <a:ext uri="{FF2B5EF4-FFF2-40B4-BE49-F238E27FC236}">
                <a16:creationId xmlns:a16="http://schemas.microsoft.com/office/drawing/2014/main" id="{75B48B5B-E468-4061-B6BC-FEEE000A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34" y="3144615"/>
            <a:ext cx="4456102" cy="321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0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C1D0BF-C4C3-4C94-9738-A0B4F7D9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A49BED-0201-49D0-B5E5-98EE753090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2B9CD9-99DC-4F93-8BEF-466D1AED9950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聚类任务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FE9A23-5626-4F3D-8B2D-A86A7568F0E4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11267254" cy="20224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 dirty="0"/>
              <a:t>在“无监督学习”任务中研究最多、应用最广</a:t>
            </a:r>
            <a:r>
              <a:rPr lang="en-US" altLang="zh-CN" kern="0" dirty="0"/>
              <a:t>.</a:t>
            </a:r>
          </a:p>
          <a:p>
            <a:pPr indent="-358775"/>
            <a:r>
              <a:rPr lang="zh-CN" altLang="en-US" kern="0" dirty="0"/>
              <a:t> 聚类目标：将数据集中的样本划分为若干个通常不相交的子集（“簇”，</a:t>
            </a:r>
            <a:r>
              <a:rPr lang="en-US" altLang="zh-CN" kern="0" dirty="0"/>
              <a:t>cluster</a:t>
            </a:r>
            <a:r>
              <a:rPr lang="zh-CN" altLang="en-US" kern="0" dirty="0"/>
              <a:t>）</a:t>
            </a:r>
            <a:r>
              <a:rPr lang="en-US" altLang="zh-CN" kern="0" dirty="0"/>
              <a:t>.</a:t>
            </a:r>
          </a:p>
          <a:p>
            <a:pPr indent="-358775"/>
            <a:r>
              <a:rPr lang="zh-CN" altLang="en-US" kern="0" dirty="0"/>
              <a:t> 聚类既可以作为一个单独过程（用于找寻数据内在的分布结构），          也可作为分类等其他学习任务的前驱过程</a:t>
            </a:r>
            <a:r>
              <a:rPr lang="en-US" altLang="zh-CN" kern="0" dirty="0"/>
              <a:t>.</a:t>
            </a:r>
          </a:p>
          <a:p>
            <a:pPr indent="-358775"/>
            <a:endParaRPr lang="en-US" altLang="zh-CN" kern="0" dirty="0"/>
          </a:p>
          <a:p>
            <a:pPr indent="-358775"/>
            <a:endParaRPr lang="zh-CN" altLang="en-US" kern="0" dirty="0"/>
          </a:p>
        </p:txBody>
      </p:sp>
      <p:grpSp>
        <p:nvGrpSpPr>
          <p:cNvPr id="6" name="组合 45">
            <a:extLst>
              <a:ext uri="{FF2B5EF4-FFF2-40B4-BE49-F238E27FC236}">
                <a16:creationId xmlns:a16="http://schemas.microsoft.com/office/drawing/2014/main" id="{8746CB79-0A06-4E06-9EF5-F6A29610DCDC}"/>
              </a:ext>
            </a:extLst>
          </p:cNvPr>
          <p:cNvGrpSpPr>
            <a:grpSpLocks/>
          </p:cNvGrpSpPr>
          <p:nvPr/>
        </p:nvGrpSpPr>
        <p:grpSpPr bwMode="auto">
          <a:xfrm>
            <a:off x="4127089" y="3918022"/>
            <a:ext cx="3533775" cy="2463800"/>
            <a:chOff x="2387600" y="3568700"/>
            <a:chExt cx="3533481" cy="2463800"/>
          </a:xfrm>
        </p:grpSpPr>
        <p:sp>
          <p:nvSpPr>
            <p:cNvPr id="7" name="任意多边形 15">
              <a:extLst>
                <a:ext uri="{FF2B5EF4-FFF2-40B4-BE49-F238E27FC236}">
                  <a16:creationId xmlns:a16="http://schemas.microsoft.com/office/drawing/2014/main" id="{12633B46-E158-4059-953A-5D088661D0FC}"/>
                </a:ext>
              </a:extLst>
            </p:cNvPr>
            <p:cNvSpPr/>
            <p:nvPr/>
          </p:nvSpPr>
          <p:spPr>
            <a:xfrm>
              <a:off x="2387600" y="3581400"/>
              <a:ext cx="1920715" cy="1614488"/>
            </a:xfrm>
            <a:custGeom>
              <a:avLst/>
              <a:gdLst>
                <a:gd name="connsiteX0" fmla="*/ 127000 w 1920583"/>
                <a:gd name="connsiteY0" fmla="*/ 660541 h 1615266"/>
                <a:gd name="connsiteX1" fmla="*/ 152400 w 1920583"/>
                <a:gd name="connsiteY1" fmla="*/ 749441 h 1615266"/>
                <a:gd name="connsiteX2" fmla="*/ 114300 w 1920583"/>
                <a:gd name="connsiteY2" fmla="*/ 825641 h 1615266"/>
                <a:gd name="connsiteX3" fmla="*/ 88900 w 1920583"/>
                <a:gd name="connsiteY3" fmla="*/ 901841 h 1615266"/>
                <a:gd name="connsiteX4" fmla="*/ 63500 w 1920583"/>
                <a:gd name="connsiteY4" fmla="*/ 939941 h 1615266"/>
                <a:gd name="connsiteX5" fmla="*/ 50800 w 1920583"/>
                <a:gd name="connsiteY5" fmla="*/ 978041 h 1615266"/>
                <a:gd name="connsiteX6" fmla="*/ 25400 w 1920583"/>
                <a:gd name="connsiteY6" fmla="*/ 1016141 h 1615266"/>
                <a:gd name="connsiteX7" fmla="*/ 0 w 1920583"/>
                <a:gd name="connsiteY7" fmla="*/ 1092341 h 1615266"/>
                <a:gd name="connsiteX8" fmla="*/ 25400 w 1920583"/>
                <a:gd name="connsiteY8" fmla="*/ 1244741 h 1615266"/>
                <a:gd name="connsiteX9" fmla="*/ 50800 w 1920583"/>
                <a:gd name="connsiteY9" fmla="*/ 1320941 h 1615266"/>
                <a:gd name="connsiteX10" fmla="*/ 76200 w 1920583"/>
                <a:gd name="connsiteY10" fmla="*/ 1359041 h 1615266"/>
                <a:gd name="connsiteX11" fmla="*/ 114300 w 1920583"/>
                <a:gd name="connsiteY11" fmla="*/ 1435241 h 1615266"/>
                <a:gd name="connsiteX12" fmla="*/ 152400 w 1920583"/>
                <a:gd name="connsiteY12" fmla="*/ 1460641 h 1615266"/>
                <a:gd name="connsiteX13" fmla="*/ 190500 w 1920583"/>
                <a:gd name="connsiteY13" fmla="*/ 1498741 h 1615266"/>
                <a:gd name="connsiteX14" fmla="*/ 266700 w 1920583"/>
                <a:gd name="connsiteY14" fmla="*/ 1524141 h 1615266"/>
                <a:gd name="connsiteX15" fmla="*/ 342900 w 1920583"/>
                <a:gd name="connsiteY15" fmla="*/ 1549541 h 1615266"/>
                <a:gd name="connsiteX16" fmla="*/ 457200 w 1920583"/>
                <a:gd name="connsiteY16" fmla="*/ 1587641 h 1615266"/>
                <a:gd name="connsiteX17" fmla="*/ 495300 w 1920583"/>
                <a:gd name="connsiteY17" fmla="*/ 1600341 h 1615266"/>
                <a:gd name="connsiteX18" fmla="*/ 558800 w 1920583"/>
                <a:gd name="connsiteY18" fmla="*/ 1613041 h 1615266"/>
                <a:gd name="connsiteX19" fmla="*/ 812800 w 1920583"/>
                <a:gd name="connsiteY19" fmla="*/ 1587641 h 1615266"/>
                <a:gd name="connsiteX20" fmla="*/ 889000 w 1920583"/>
                <a:gd name="connsiteY20" fmla="*/ 1562241 h 1615266"/>
                <a:gd name="connsiteX21" fmla="*/ 927100 w 1920583"/>
                <a:gd name="connsiteY21" fmla="*/ 1549541 h 1615266"/>
                <a:gd name="connsiteX22" fmla="*/ 977900 w 1920583"/>
                <a:gd name="connsiteY22" fmla="*/ 1473341 h 1615266"/>
                <a:gd name="connsiteX23" fmla="*/ 990600 w 1920583"/>
                <a:gd name="connsiteY23" fmla="*/ 1422541 h 1615266"/>
                <a:gd name="connsiteX24" fmla="*/ 1041400 w 1920583"/>
                <a:gd name="connsiteY24" fmla="*/ 1346341 h 1615266"/>
                <a:gd name="connsiteX25" fmla="*/ 1079500 w 1920583"/>
                <a:gd name="connsiteY25" fmla="*/ 1270141 h 1615266"/>
                <a:gd name="connsiteX26" fmla="*/ 1257300 w 1920583"/>
                <a:gd name="connsiteY26" fmla="*/ 1143141 h 1615266"/>
                <a:gd name="connsiteX27" fmla="*/ 1371600 w 1920583"/>
                <a:gd name="connsiteY27" fmla="*/ 1092341 h 1615266"/>
                <a:gd name="connsiteX28" fmla="*/ 1409700 w 1920583"/>
                <a:gd name="connsiteY28" fmla="*/ 1079641 h 1615266"/>
                <a:gd name="connsiteX29" fmla="*/ 1473200 w 1920583"/>
                <a:gd name="connsiteY29" fmla="*/ 1054241 h 1615266"/>
                <a:gd name="connsiteX30" fmla="*/ 1511300 w 1920583"/>
                <a:gd name="connsiteY30" fmla="*/ 1041541 h 1615266"/>
                <a:gd name="connsiteX31" fmla="*/ 1600200 w 1920583"/>
                <a:gd name="connsiteY31" fmla="*/ 978041 h 1615266"/>
                <a:gd name="connsiteX32" fmla="*/ 1638300 w 1920583"/>
                <a:gd name="connsiteY32" fmla="*/ 952641 h 1615266"/>
                <a:gd name="connsiteX33" fmla="*/ 1676400 w 1920583"/>
                <a:gd name="connsiteY33" fmla="*/ 939941 h 1615266"/>
                <a:gd name="connsiteX34" fmla="*/ 1714500 w 1920583"/>
                <a:gd name="connsiteY34" fmla="*/ 901841 h 1615266"/>
                <a:gd name="connsiteX35" fmla="*/ 1752600 w 1920583"/>
                <a:gd name="connsiteY35" fmla="*/ 876441 h 1615266"/>
                <a:gd name="connsiteX36" fmla="*/ 1790700 w 1920583"/>
                <a:gd name="connsiteY36" fmla="*/ 825641 h 1615266"/>
                <a:gd name="connsiteX37" fmla="*/ 1828800 w 1920583"/>
                <a:gd name="connsiteY37" fmla="*/ 787541 h 1615266"/>
                <a:gd name="connsiteX38" fmla="*/ 1841500 w 1920583"/>
                <a:gd name="connsiteY38" fmla="*/ 736741 h 1615266"/>
                <a:gd name="connsiteX39" fmla="*/ 1879600 w 1920583"/>
                <a:gd name="connsiteY39" fmla="*/ 647841 h 1615266"/>
                <a:gd name="connsiteX40" fmla="*/ 1905000 w 1920583"/>
                <a:gd name="connsiteY40" fmla="*/ 546241 h 1615266"/>
                <a:gd name="connsiteX41" fmla="*/ 1866900 w 1920583"/>
                <a:gd name="connsiteY41" fmla="*/ 343041 h 1615266"/>
                <a:gd name="connsiteX42" fmla="*/ 1828800 w 1920583"/>
                <a:gd name="connsiteY42" fmla="*/ 317641 h 1615266"/>
                <a:gd name="connsiteX43" fmla="*/ 1765300 w 1920583"/>
                <a:gd name="connsiteY43" fmla="*/ 241441 h 1615266"/>
                <a:gd name="connsiteX44" fmla="*/ 1714500 w 1920583"/>
                <a:gd name="connsiteY44" fmla="*/ 216041 h 1615266"/>
                <a:gd name="connsiteX45" fmla="*/ 1676400 w 1920583"/>
                <a:gd name="connsiteY45" fmla="*/ 177941 h 1615266"/>
                <a:gd name="connsiteX46" fmla="*/ 1600200 w 1920583"/>
                <a:gd name="connsiteY46" fmla="*/ 152541 h 1615266"/>
                <a:gd name="connsiteX47" fmla="*/ 1524000 w 1920583"/>
                <a:gd name="connsiteY47" fmla="*/ 101741 h 1615266"/>
                <a:gd name="connsiteX48" fmla="*/ 1435100 w 1920583"/>
                <a:gd name="connsiteY48" fmla="*/ 76341 h 1615266"/>
                <a:gd name="connsiteX49" fmla="*/ 1358900 w 1920583"/>
                <a:gd name="connsiteY49" fmla="*/ 63641 h 1615266"/>
                <a:gd name="connsiteX50" fmla="*/ 1231900 w 1920583"/>
                <a:gd name="connsiteY50" fmla="*/ 38241 h 1615266"/>
                <a:gd name="connsiteX51" fmla="*/ 1092200 w 1920583"/>
                <a:gd name="connsiteY51" fmla="*/ 25541 h 1615266"/>
                <a:gd name="connsiteX52" fmla="*/ 609600 w 1920583"/>
                <a:gd name="connsiteY52" fmla="*/ 50941 h 1615266"/>
                <a:gd name="connsiteX53" fmla="*/ 508000 w 1920583"/>
                <a:gd name="connsiteY53" fmla="*/ 76341 h 1615266"/>
                <a:gd name="connsiteX54" fmla="*/ 469900 w 1920583"/>
                <a:gd name="connsiteY54" fmla="*/ 89041 h 1615266"/>
                <a:gd name="connsiteX55" fmla="*/ 419100 w 1920583"/>
                <a:gd name="connsiteY55" fmla="*/ 101741 h 1615266"/>
                <a:gd name="connsiteX56" fmla="*/ 381000 w 1920583"/>
                <a:gd name="connsiteY56" fmla="*/ 127141 h 1615266"/>
                <a:gd name="connsiteX57" fmla="*/ 342900 w 1920583"/>
                <a:gd name="connsiteY57" fmla="*/ 139841 h 1615266"/>
                <a:gd name="connsiteX58" fmla="*/ 266700 w 1920583"/>
                <a:gd name="connsiteY58" fmla="*/ 190641 h 1615266"/>
                <a:gd name="connsiteX59" fmla="*/ 228600 w 1920583"/>
                <a:gd name="connsiteY59" fmla="*/ 216041 h 1615266"/>
                <a:gd name="connsiteX60" fmla="*/ 152400 w 1920583"/>
                <a:gd name="connsiteY60" fmla="*/ 368441 h 1615266"/>
                <a:gd name="connsiteX61" fmla="*/ 139700 w 1920583"/>
                <a:gd name="connsiteY61" fmla="*/ 406541 h 1615266"/>
                <a:gd name="connsiteX62" fmla="*/ 127000 w 1920583"/>
                <a:gd name="connsiteY62" fmla="*/ 444641 h 1615266"/>
                <a:gd name="connsiteX63" fmla="*/ 127000 w 1920583"/>
                <a:gd name="connsiteY63" fmla="*/ 660541 h 16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20583" h="1615266">
                  <a:moveTo>
                    <a:pt x="127000" y="660541"/>
                  </a:moveTo>
                  <a:cubicBezTo>
                    <a:pt x="132989" y="678508"/>
                    <a:pt x="152400" y="733494"/>
                    <a:pt x="152400" y="749441"/>
                  </a:cubicBezTo>
                  <a:cubicBezTo>
                    <a:pt x="152400" y="784179"/>
                    <a:pt x="127142" y="796746"/>
                    <a:pt x="114300" y="825641"/>
                  </a:cubicBezTo>
                  <a:cubicBezTo>
                    <a:pt x="103426" y="850107"/>
                    <a:pt x="103752" y="879564"/>
                    <a:pt x="88900" y="901841"/>
                  </a:cubicBezTo>
                  <a:cubicBezTo>
                    <a:pt x="80433" y="914541"/>
                    <a:pt x="70326" y="926289"/>
                    <a:pt x="63500" y="939941"/>
                  </a:cubicBezTo>
                  <a:cubicBezTo>
                    <a:pt x="57513" y="951915"/>
                    <a:pt x="56787" y="966067"/>
                    <a:pt x="50800" y="978041"/>
                  </a:cubicBezTo>
                  <a:cubicBezTo>
                    <a:pt x="43974" y="991693"/>
                    <a:pt x="31599" y="1002193"/>
                    <a:pt x="25400" y="1016141"/>
                  </a:cubicBezTo>
                  <a:cubicBezTo>
                    <a:pt x="14526" y="1040607"/>
                    <a:pt x="0" y="1092341"/>
                    <a:pt x="0" y="1092341"/>
                  </a:cubicBezTo>
                  <a:cubicBezTo>
                    <a:pt x="9005" y="1164381"/>
                    <a:pt x="7419" y="1184804"/>
                    <a:pt x="25400" y="1244741"/>
                  </a:cubicBezTo>
                  <a:cubicBezTo>
                    <a:pt x="33093" y="1270386"/>
                    <a:pt x="35948" y="1298664"/>
                    <a:pt x="50800" y="1320941"/>
                  </a:cubicBezTo>
                  <a:cubicBezTo>
                    <a:pt x="59267" y="1333641"/>
                    <a:pt x="69374" y="1345389"/>
                    <a:pt x="76200" y="1359041"/>
                  </a:cubicBezTo>
                  <a:cubicBezTo>
                    <a:pt x="96858" y="1400358"/>
                    <a:pt x="77904" y="1398845"/>
                    <a:pt x="114300" y="1435241"/>
                  </a:cubicBezTo>
                  <a:cubicBezTo>
                    <a:pt x="125093" y="1446034"/>
                    <a:pt x="140674" y="1450870"/>
                    <a:pt x="152400" y="1460641"/>
                  </a:cubicBezTo>
                  <a:cubicBezTo>
                    <a:pt x="166198" y="1472139"/>
                    <a:pt x="174800" y="1490019"/>
                    <a:pt x="190500" y="1498741"/>
                  </a:cubicBezTo>
                  <a:cubicBezTo>
                    <a:pt x="213905" y="1511744"/>
                    <a:pt x="241300" y="1515674"/>
                    <a:pt x="266700" y="1524141"/>
                  </a:cubicBezTo>
                  <a:lnTo>
                    <a:pt x="342900" y="1549541"/>
                  </a:lnTo>
                  <a:lnTo>
                    <a:pt x="457200" y="1587641"/>
                  </a:lnTo>
                  <a:cubicBezTo>
                    <a:pt x="469900" y="1591874"/>
                    <a:pt x="482173" y="1597716"/>
                    <a:pt x="495300" y="1600341"/>
                  </a:cubicBezTo>
                  <a:lnTo>
                    <a:pt x="558800" y="1613041"/>
                  </a:lnTo>
                  <a:cubicBezTo>
                    <a:pt x="683945" y="1605219"/>
                    <a:pt x="720716" y="1615266"/>
                    <a:pt x="812800" y="1587641"/>
                  </a:cubicBezTo>
                  <a:cubicBezTo>
                    <a:pt x="838445" y="1579948"/>
                    <a:pt x="863600" y="1570708"/>
                    <a:pt x="889000" y="1562241"/>
                  </a:cubicBezTo>
                  <a:lnTo>
                    <a:pt x="927100" y="1549541"/>
                  </a:lnTo>
                  <a:cubicBezTo>
                    <a:pt x="944033" y="1524141"/>
                    <a:pt x="970496" y="1502957"/>
                    <a:pt x="977900" y="1473341"/>
                  </a:cubicBezTo>
                  <a:cubicBezTo>
                    <a:pt x="982133" y="1456408"/>
                    <a:pt x="982794" y="1438153"/>
                    <a:pt x="990600" y="1422541"/>
                  </a:cubicBezTo>
                  <a:cubicBezTo>
                    <a:pt x="1004252" y="1395237"/>
                    <a:pt x="1031747" y="1375301"/>
                    <a:pt x="1041400" y="1346341"/>
                  </a:cubicBezTo>
                  <a:cubicBezTo>
                    <a:pt x="1050701" y="1318438"/>
                    <a:pt x="1056053" y="1291243"/>
                    <a:pt x="1079500" y="1270141"/>
                  </a:cubicBezTo>
                  <a:cubicBezTo>
                    <a:pt x="1081271" y="1268547"/>
                    <a:pt x="1235475" y="1150416"/>
                    <a:pt x="1257300" y="1143141"/>
                  </a:cubicBezTo>
                  <a:cubicBezTo>
                    <a:pt x="1453889" y="1077611"/>
                    <a:pt x="1250845" y="1152718"/>
                    <a:pt x="1371600" y="1092341"/>
                  </a:cubicBezTo>
                  <a:cubicBezTo>
                    <a:pt x="1383574" y="1086354"/>
                    <a:pt x="1397165" y="1084341"/>
                    <a:pt x="1409700" y="1079641"/>
                  </a:cubicBezTo>
                  <a:cubicBezTo>
                    <a:pt x="1431046" y="1071636"/>
                    <a:pt x="1451854" y="1062246"/>
                    <a:pt x="1473200" y="1054241"/>
                  </a:cubicBezTo>
                  <a:cubicBezTo>
                    <a:pt x="1485735" y="1049541"/>
                    <a:pt x="1499326" y="1047528"/>
                    <a:pt x="1511300" y="1041541"/>
                  </a:cubicBezTo>
                  <a:cubicBezTo>
                    <a:pt x="1531253" y="1031564"/>
                    <a:pt x="1586777" y="987629"/>
                    <a:pt x="1600200" y="978041"/>
                  </a:cubicBezTo>
                  <a:cubicBezTo>
                    <a:pt x="1612620" y="969169"/>
                    <a:pt x="1624648" y="959467"/>
                    <a:pt x="1638300" y="952641"/>
                  </a:cubicBezTo>
                  <a:cubicBezTo>
                    <a:pt x="1650274" y="946654"/>
                    <a:pt x="1663700" y="944174"/>
                    <a:pt x="1676400" y="939941"/>
                  </a:cubicBezTo>
                  <a:cubicBezTo>
                    <a:pt x="1689100" y="927241"/>
                    <a:pt x="1700702" y="913339"/>
                    <a:pt x="1714500" y="901841"/>
                  </a:cubicBezTo>
                  <a:cubicBezTo>
                    <a:pt x="1726226" y="892070"/>
                    <a:pt x="1741807" y="887234"/>
                    <a:pt x="1752600" y="876441"/>
                  </a:cubicBezTo>
                  <a:cubicBezTo>
                    <a:pt x="1767567" y="861474"/>
                    <a:pt x="1776925" y="841712"/>
                    <a:pt x="1790700" y="825641"/>
                  </a:cubicBezTo>
                  <a:cubicBezTo>
                    <a:pt x="1802389" y="812004"/>
                    <a:pt x="1816100" y="800241"/>
                    <a:pt x="1828800" y="787541"/>
                  </a:cubicBezTo>
                  <a:cubicBezTo>
                    <a:pt x="1833033" y="770608"/>
                    <a:pt x="1835371" y="753084"/>
                    <a:pt x="1841500" y="736741"/>
                  </a:cubicBezTo>
                  <a:cubicBezTo>
                    <a:pt x="1876193" y="644226"/>
                    <a:pt x="1858575" y="724932"/>
                    <a:pt x="1879600" y="647841"/>
                  </a:cubicBezTo>
                  <a:cubicBezTo>
                    <a:pt x="1888785" y="614162"/>
                    <a:pt x="1905000" y="546241"/>
                    <a:pt x="1905000" y="546241"/>
                  </a:cubicBezTo>
                  <a:cubicBezTo>
                    <a:pt x="1899570" y="475648"/>
                    <a:pt x="1920583" y="396724"/>
                    <a:pt x="1866900" y="343041"/>
                  </a:cubicBezTo>
                  <a:cubicBezTo>
                    <a:pt x="1856107" y="332248"/>
                    <a:pt x="1841500" y="326108"/>
                    <a:pt x="1828800" y="317641"/>
                  </a:cubicBezTo>
                  <a:cubicBezTo>
                    <a:pt x="1808547" y="287261"/>
                    <a:pt x="1796414" y="263665"/>
                    <a:pt x="1765300" y="241441"/>
                  </a:cubicBezTo>
                  <a:cubicBezTo>
                    <a:pt x="1749894" y="230437"/>
                    <a:pt x="1729906" y="227045"/>
                    <a:pt x="1714500" y="216041"/>
                  </a:cubicBezTo>
                  <a:cubicBezTo>
                    <a:pt x="1699885" y="205602"/>
                    <a:pt x="1692100" y="186663"/>
                    <a:pt x="1676400" y="177941"/>
                  </a:cubicBezTo>
                  <a:cubicBezTo>
                    <a:pt x="1652995" y="164938"/>
                    <a:pt x="1622477" y="167393"/>
                    <a:pt x="1600200" y="152541"/>
                  </a:cubicBezTo>
                  <a:cubicBezTo>
                    <a:pt x="1574800" y="135608"/>
                    <a:pt x="1552960" y="111394"/>
                    <a:pt x="1524000" y="101741"/>
                  </a:cubicBezTo>
                  <a:cubicBezTo>
                    <a:pt x="1487687" y="89637"/>
                    <a:pt x="1474967" y="84314"/>
                    <a:pt x="1435100" y="76341"/>
                  </a:cubicBezTo>
                  <a:cubicBezTo>
                    <a:pt x="1409850" y="71291"/>
                    <a:pt x="1384150" y="68691"/>
                    <a:pt x="1358900" y="63641"/>
                  </a:cubicBezTo>
                  <a:cubicBezTo>
                    <a:pt x="1274799" y="46821"/>
                    <a:pt x="1337590" y="50675"/>
                    <a:pt x="1231900" y="38241"/>
                  </a:cubicBezTo>
                  <a:cubicBezTo>
                    <a:pt x="1185462" y="32778"/>
                    <a:pt x="1138767" y="29774"/>
                    <a:pt x="1092200" y="25541"/>
                  </a:cubicBezTo>
                  <a:cubicBezTo>
                    <a:pt x="931333" y="34008"/>
                    <a:pt x="762423" y="0"/>
                    <a:pt x="609600" y="50941"/>
                  </a:cubicBezTo>
                  <a:cubicBezTo>
                    <a:pt x="522509" y="79971"/>
                    <a:pt x="630603" y="45690"/>
                    <a:pt x="508000" y="76341"/>
                  </a:cubicBezTo>
                  <a:cubicBezTo>
                    <a:pt x="495013" y="79588"/>
                    <a:pt x="482772" y="85363"/>
                    <a:pt x="469900" y="89041"/>
                  </a:cubicBezTo>
                  <a:cubicBezTo>
                    <a:pt x="453117" y="93836"/>
                    <a:pt x="436033" y="97508"/>
                    <a:pt x="419100" y="101741"/>
                  </a:cubicBezTo>
                  <a:cubicBezTo>
                    <a:pt x="406400" y="110208"/>
                    <a:pt x="394652" y="120315"/>
                    <a:pt x="381000" y="127141"/>
                  </a:cubicBezTo>
                  <a:cubicBezTo>
                    <a:pt x="369026" y="133128"/>
                    <a:pt x="354602" y="133340"/>
                    <a:pt x="342900" y="139841"/>
                  </a:cubicBezTo>
                  <a:cubicBezTo>
                    <a:pt x="316215" y="154666"/>
                    <a:pt x="292100" y="173708"/>
                    <a:pt x="266700" y="190641"/>
                  </a:cubicBezTo>
                  <a:lnTo>
                    <a:pt x="228600" y="216041"/>
                  </a:lnTo>
                  <a:cubicBezTo>
                    <a:pt x="162948" y="314518"/>
                    <a:pt x="187453" y="263281"/>
                    <a:pt x="152400" y="368441"/>
                  </a:cubicBezTo>
                  <a:lnTo>
                    <a:pt x="139700" y="406541"/>
                  </a:lnTo>
                  <a:cubicBezTo>
                    <a:pt x="135467" y="419241"/>
                    <a:pt x="127000" y="431254"/>
                    <a:pt x="127000" y="444641"/>
                  </a:cubicBezTo>
                  <a:lnTo>
                    <a:pt x="127000" y="66054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任意多边形 18">
              <a:extLst>
                <a:ext uri="{FF2B5EF4-FFF2-40B4-BE49-F238E27FC236}">
                  <a16:creationId xmlns:a16="http://schemas.microsoft.com/office/drawing/2014/main" id="{CBD63F01-1FD4-4B52-B615-B4A5ACE2B105}"/>
                </a:ext>
              </a:extLst>
            </p:cNvPr>
            <p:cNvSpPr/>
            <p:nvPr/>
          </p:nvSpPr>
          <p:spPr>
            <a:xfrm>
              <a:off x="4127355" y="3568700"/>
              <a:ext cx="1793726" cy="1524000"/>
            </a:xfrm>
            <a:custGeom>
              <a:avLst/>
              <a:gdLst>
                <a:gd name="connsiteX0" fmla="*/ 266700 w 1793581"/>
                <a:gd name="connsiteY0" fmla="*/ 635000 h 1524000"/>
                <a:gd name="connsiteX1" fmla="*/ 254000 w 1793581"/>
                <a:gd name="connsiteY1" fmla="*/ 736600 h 1524000"/>
                <a:gd name="connsiteX2" fmla="*/ 241300 w 1793581"/>
                <a:gd name="connsiteY2" fmla="*/ 774700 h 1524000"/>
                <a:gd name="connsiteX3" fmla="*/ 203200 w 1793581"/>
                <a:gd name="connsiteY3" fmla="*/ 800100 h 1524000"/>
                <a:gd name="connsiteX4" fmla="*/ 165100 w 1793581"/>
                <a:gd name="connsiteY4" fmla="*/ 876300 h 1524000"/>
                <a:gd name="connsiteX5" fmla="*/ 127000 w 1793581"/>
                <a:gd name="connsiteY5" fmla="*/ 914400 h 1524000"/>
                <a:gd name="connsiteX6" fmla="*/ 63500 w 1793581"/>
                <a:gd name="connsiteY6" fmla="*/ 990600 h 1524000"/>
                <a:gd name="connsiteX7" fmla="*/ 25400 w 1793581"/>
                <a:gd name="connsiteY7" fmla="*/ 1066800 h 1524000"/>
                <a:gd name="connsiteX8" fmla="*/ 0 w 1793581"/>
                <a:gd name="connsiteY8" fmla="*/ 1155700 h 1524000"/>
                <a:gd name="connsiteX9" fmla="*/ 12700 w 1793581"/>
                <a:gd name="connsiteY9" fmla="*/ 1320800 h 1524000"/>
                <a:gd name="connsiteX10" fmla="*/ 25400 w 1793581"/>
                <a:gd name="connsiteY10" fmla="*/ 1358900 h 1524000"/>
                <a:gd name="connsiteX11" fmla="*/ 165100 w 1793581"/>
                <a:gd name="connsiteY11" fmla="*/ 1460500 h 1524000"/>
                <a:gd name="connsiteX12" fmla="*/ 292100 w 1793581"/>
                <a:gd name="connsiteY12" fmla="*/ 1498600 h 1524000"/>
                <a:gd name="connsiteX13" fmla="*/ 330200 w 1793581"/>
                <a:gd name="connsiteY13" fmla="*/ 1511300 h 1524000"/>
                <a:gd name="connsiteX14" fmla="*/ 419100 w 1793581"/>
                <a:gd name="connsiteY14" fmla="*/ 1524000 h 1524000"/>
                <a:gd name="connsiteX15" fmla="*/ 1054100 w 1793581"/>
                <a:gd name="connsiteY15" fmla="*/ 1511300 h 1524000"/>
                <a:gd name="connsiteX16" fmla="*/ 1117600 w 1793581"/>
                <a:gd name="connsiteY16" fmla="*/ 1498600 h 1524000"/>
                <a:gd name="connsiteX17" fmla="*/ 1308100 w 1793581"/>
                <a:gd name="connsiteY17" fmla="*/ 1473200 h 1524000"/>
                <a:gd name="connsiteX18" fmla="*/ 1409700 w 1793581"/>
                <a:gd name="connsiteY18" fmla="*/ 1435100 h 1524000"/>
                <a:gd name="connsiteX19" fmla="*/ 1485900 w 1793581"/>
                <a:gd name="connsiteY19" fmla="*/ 1409700 h 1524000"/>
                <a:gd name="connsiteX20" fmla="*/ 1562100 w 1793581"/>
                <a:gd name="connsiteY20" fmla="*/ 1371600 h 1524000"/>
                <a:gd name="connsiteX21" fmla="*/ 1663700 w 1793581"/>
                <a:gd name="connsiteY21" fmla="*/ 1244600 h 1524000"/>
                <a:gd name="connsiteX22" fmla="*/ 1689100 w 1793581"/>
                <a:gd name="connsiteY22" fmla="*/ 1193800 h 1524000"/>
                <a:gd name="connsiteX23" fmla="*/ 1739900 w 1793581"/>
                <a:gd name="connsiteY23" fmla="*/ 1066800 h 1524000"/>
                <a:gd name="connsiteX24" fmla="*/ 1752600 w 1793581"/>
                <a:gd name="connsiteY24" fmla="*/ 952500 h 1524000"/>
                <a:gd name="connsiteX25" fmla="*/ 1778000 w 1793581"/>
                <a:gd name="connsiteY25" fmla="*/ 876300 h 1524000"/>
                <a:gd name="connsiteX26" fmla="*/ 1752600 w 1793581"/>
                <a:gd name="connsiteY26" fmla="*/ 546100 h 1524000"/>
                <a:gd name="connsiteX27" fmla="*/ 1727200 w 1793581"/>
                <a:gd name="connsiteY27" fmla="*/ 482600 h 1524000"/>
                <a:gd name="connsiteX28" fmla="*/ 1714500 w 1793581"/>
                <a:gd name="connsiteY28" fmla="*/ 431800 h 1524000"/>
                <a:gd name="connsiteX29" fmla="*/ 1663700 w 1793581"/>
                <a:gd name="connsiteY29" fmla="*/ 355600 h 1524000"/>
                <a:gd name="connsiteX30" fmla="*/ 1638300 w 1793581"/>
                <a:gd name="connsiteY30" fmla="*/ 304800 h 1524000"/>
                <a:gd name="connsiteX31" fmla="*/ 1473200 w 1793581"/>
                <a:gd name="connsiteY31" fmla="*/ 152400 h 1524000"/>
                <a:gd name="connsiteX32" fmla="*/ 1346200 w 1793581"/>
                <a:gd name="connsiteY32" fmla="*/ 63500 h 1524000"/>
                <a:gd name="connsiteX33" fmla="*/ 1308100 w 1793581"/>
                <a:gd name="connsiteY33" fmla="*/ 38100 h 1524000"/>
                <a:gd name="connsiteX34" fmla="*/ 1181100 w 1793581"/>
                <a:gd name="connsiteY34" fmla="*/ 12700 h 1524000"/>
                <a:gd name="connsiteX35" fmla="*/ 1066800 w 1793581"/>
                <a:gd name="connsiteY35" fmla="*/ 0 h 1524000"/>
                <a:gd name="connsiteX36" fmla="*/ 889000 w 1793581"/>
                <a:gd name="connsiteY36" fmla="*/ 12700 h 1524000"/>
                <a:gd name="connsiteX37" fmla="*/ 850900 w 1793581"/>
                <a:gd name="connsiteY37" fmla="*/ 38100 h 1524000"/>
                <a:gd name="connsiteX38" fmla="*/ 800100 w 1793581"/>
                <a:gd name="connsiteY38" fmla="*/ 50800 h 1524000"/>
                <a:gd name="connsiteX39" fmla="*/ 749300 w 1793581"/>
                <a:gd name="connsiteY39" fmla="*/ 76200 h 1524000"/>
                <a:gd name="connsiteX40" fmla="*/ 711200 w 1793581"/>
                <a:gd name="connsiteY40" fmla="*/ 88900 h 1524000"/>
                <a:gd name="connsiteX41" fmla="*/ 635000 w 1793581"/>
                <a:gd name="connsiteY41" fmla="*/ 127000 h 1524000"/>
                <a:gd name="connsiteX42" fmla="*/ 558800 w 1793581"/>
                <a:gd name="connsiteY42" fmla="*/ 203200 h 1524000"/>
                <a:gd name="connsiteX43" fmla="*/ 520700 w 1793581"/>
                <a:gd name="connsiteY43" fmla="*/ 279400 h 1524000"/>
                <a:gd name="connsiteX44" fmla="*/ 495300 w 1793581"/>
                <a:gd name="connsiteY44" fmla="*/ 317500 h 1524000"/>
                <a:gd name="connsiteX45" fmla="*/ 457200 w 1793581"/>
                <a:gd name="connsiteY45" fmla="*/ 393700 h 1524000"/>
                <a:gd name="connsiteX46" fmla="*/ 431800 w 1793581"/>
                <a:gd name="connsiteY46" fmla="*/ 482600 h 1524000"/>
                <a:gd name="connsiteX47" fmla="*/ 381000 w 1793581"/>
                <a:gd name="connsiteY47" fmla="*/ 558800 h 1524000"/>
                <a:gd name="connsiteX48" fmla="*/ 368300 w 1793581"/>
                <a:gd name="connsiteY48" fmla="*/ 596900 h 1524000"/>
                <a:gd name="connsiteX49" fmla="*/ 317500 w 1793581"/>
                <a:gd name="connsiteY49" fmla="*/ 622300 h 1524000"/>
                <a:gd name="connsiteX50" fmla="*/ 266700 w 1793581"/>
                <a:gd name="connsiteY50" fmla="*/ 63500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793581" h="1524000">
                  <a:moveTo>
                    <a:pt x="266700" y="635000"/>
                  </a:moveTo>
                  <a:cubicBezTo>
                    <a:pt x="256117" y="654050"/>
                    <a:pt x="260105" y="703020"/>
                    <a:pt x="254000" y="736600"/>
                  </a:cubicBezTo>
                  <a:cubicBezTo>
                    <a:pt x="251605" y="749771"/>
                    <a:pt x="249663" y="764247"/>
                    <a:pt x="241300" y="774700"/>
                  </a:cubicBezTo>
                  <a:cubicBezTo>
                    <a:pt x="231765" y="786619"/>
                    <a:pt x="215900" y="791633"/>
                    <a:pt x="203200" y="800100"/>
                  </a:cubicBezTo>
                  <a:cubicBezTo>
                    <a:pt x="190472" y="838285"/>
                    <a:pt x="192455" y="843474"/>
                    <a:pt x="165100" y="876300"/>
                  </a:cubicBezTo>
                  <a:cubicBezTo>
                    <a:pt x="153602" y="890098"/>
                    <a:pt x="138498" y="900602"/>
                    <a:pt x="127000" y="914400"/>
                  </a:cubicBezTo>
                  <a:cubicBezTo>
                    <a:pt x="38593" y="1020488"/>
                    <a:pt x="174810" y="879290"/>
                    <a:pt x="63500" y="990600"/>
                  </a:cubicBezTo>
                  <a:cubicBezTo>
                    <a:pt x="31578" y="1086365"/>
                    <a:pt x="74639" y="968323"/>
                    <a:pt x="25400" y="1066800"/>
                  </a:cubicBezTo>
                  <a:cubicBezTo>
                    <a:pt x="16290" y="1085020"/>
                    <a:pt x="4069" y="1139424"/>
                    <a:pt x="0" y="1155700"/>
                  </a:cubicBezTo>
                  <a:cubicBezTo>
                    <a:pt x="4233" y="1210733"/>
                    <a:pt x="5854" y="1266030"/>
                    <a:pt x="12700" y="1320800"/>
                  </a:cubicBezTo>
                  <a:cubicBezTo>
                    <a:pt x="14360" y="1334084"/>
                    <a:pt x="17974" y="1347761"/>
                    <a:pt x="25400" y="1358900"/>
                  </a:cubicBezTo>
                  <a:cubicBezTo>
                    <a:pt x="52002" y="1398803"/>
                    <a:pt x="136630" y="1446265"/>
                    <a:pt x="165100" y="1460500"/>
                  </a:cubicBezTo>
                  <a:cubicBezTo>
                    <a:pt x="252882" y="1504391"/>
                    <a:pt x="178251" y="1473300"/>
                    <a:pt x="292100" y="1498600"/>
                  </a:cubicBezTo>
                  <a:cubicBezTo>
                    <a:pt x="305168" y="1501504"/>
                    <a:pt x="317073" y="1508675"/>
                    <a:pt x="330200" y="1511300"/>
                  </a:cubicBezTo>
                  <a:cubicBezTo>
                    <a:pt x="359553" y="1517171"/>
                    <a:pt x="389467" y="1519767"/>
                    <a:pt x="419100" y="1524000"/>
                  </a:cubicBezTo>
                  <a:lnTo>
                    <a:pt x="1054100" y="1511300"/>
                  </a:lnTo>
                  <a:cubicBezTo>
                    <a:pt x="1075672" y="1510516"/>
                    <a:pt x="1096253" y="1501802"/>
                    <a:pt x="1117600" y="1498600"/>
                  </a:cubicBezTo>
                  <a:cubicBezTo>
                    <a:pt x="1180953" y="1489097"/>
                    <a:pt x="1244600" y="1481667"/>
                    <a:pt x="1308100" y="1473200"/>
                  </a:cubicBezTo>
                  <a:cubicBezTo>
                    <a:pt x="1421332" y="1435456"/>
                    <a:pt x="1242655" y="1495844"/>
                    <a:pt x="1409700" y="1435100"/>
                  </a:cubicBezTo>
                  <a:cubicBezTo>
                    <a:pt x="1434862" y="1425950"/>
                    <a:pt x="1460500" y="1418167"/>
                    <a:pt x="1485900" y="1409700"/>
                  </a:cubicBezTo>
                  <a:cubicBezTo>
                    <a:pt x="1522777" y="1397408"/>
                    <a:pt x="1530766" y="1398457"/>
                    <a:pt x="1562100" y="1371600"/>
                  </a:cubicBezTo>
                  <a:cubicBezTo>
                    <a:pt x="1603444" y="1336162"/>
                    <a:pt x="1639187" y="1293625"/>
                    <a:pt x="1663700" y="1244600"/>
                  </a:cubicBezTo>
                  <a:cubicBezTo>
                    <a:pt x="1672167" y="1227667"/>
                    <a:pt x="1682069" y="1211378"/>
                    <a:pt x="1689100" y="1193800"/>
                  </a:cubicBezTo>
                  <a:cubicBezTo>
                    <a:pt x="1751874" y="1036866"/>
                    <a:pt x="1680332" y="1185935"/>
                    <a:pt x="1739900" y="1066800"/>
                  </a:cubicBezTo>
                  <a:cubicBezTo>
                    <a:pt x="1744133" y="1028700"/>
                    <a:pt x="1745082" y="990090"/>
                    <a:pt x="1752600" y="952500"/>
                  </a:cubicBezTo>
                  <a:cubicBezTo>
                    <a:pt x="1757851" y="926246"/>
                    <a:pt x="1777077" y="903058"/>
                    <a:pt x="1778000" y="876300"/>
                  </a:cubicBezTo>
                  <a:cubicBezTo>
                    <a:pt x="1783193" y="725699"/>
                    <a:pt x="1793581" y="655384"/>
                    <a:pt x="1752600" y="546100"/>
                  </a:cubicBezTo>
                  <a:cubicBezTo>
                    <a:pt x="1744595" y="524754"/>
                    <a:pt x="1734409" y="504227"/>
                    <a:pt x="1727200" y="482600"/>
                  </a:cubicBezTo>
                  <a:cubicBezTo>
                    <a:pt x="1721680" y="466041"/>
                    <a:pt x="1722306" y="447412"/>
                    <a:pt x="1714500" y="431800"/>
                  </a:cubicBezTo>
                  <a:cubicBezTo>
                    <a:pt x="1700848" y="404496"/>
                    <a:pt x="1677352" y="382904"/>
                    <a:pt x="1663700" y="355600"/>
                  </a:cubicBezTo>
                  <a:cubicBezTo>
                    <a:pt x="1655233" y="338667"/>
                    <a:pt x="1650420" y="319344"/>
                    <a:pt x="1638300" y="304800"/>
                  </a:cubicBezTo>
                  <a:cubicBezTo>
                    <a:pt x="1533705" y="179286"/>
                    <a:pt x="1564946" y="235806"/>
                    <a:pt x="1473200" y="152400"/>
                  </a:cubicBezTo>
                  <a:cubicBezTo>
                    <a:pt x="1372445" y="60805"/>
                    <a:pt x="1437783" y="86396"/>
                    <a:pt x="1346200" y="63500"/>
                  </a:cubicBezTo>
                  <a:cubicBezTo>
                    <a:pt x="1333500" y="55033"/>
                    <a:pt x="1321752" y="44926"/>
                    <a:pt x="1308100" y="38100"/>
                  </a:cubicBezTo>
                  <a:cubicBezTo>
                    <a:pt x="1273332" y="20716"/>
                    <a:pt x="1212302" y="16600"/>
                    <a:pt x="1181100" y="12700"/>
                  </a:cubicBezTo>
                  <a:cubicBezTo>
                    <a:pt x="1143062" y="7945"/>
                    <a:pt x="1104900" y="4233"/>
                    <a:pt x="1066800" y="0"/>
                  </a:cubicBezTo>
                  <a:cubicBezTo>
                    <a:pt x="1007533" y="4233"/>
                    <a:pt x="947514" y="2374"/>
                    <a:pt x="889000" y="12700"/>
                  </a:cubicBezTo>
                  <a:cubicBezTo>
                    <a:pt x="873969" y="15353"/>
                    <a:pt x="864929" y="32087"/>
                    <a:pt x="850900" y="38100"/>
                  </a:cubicBezTo>
                  <a:cubicBezTo>
                    <a:pt x="834857" y="44976"/>
                    <a:pt x="816443" y="44671"/>
                    <a:pt x="800100" y="50800"/>
                  </a:cubicBezTo>
                  <a:cubicBezTo>
                    <a:pt x="782373" y="57447"/>
                    <a:pt x="766701" y="68742"/>
                    <a:pt x="749300" y="76200"/>
                  </a:cubicBezTo>
                  <a:cubicBezTo>
                    <a:pt x="736995" y="81473"/>
                    <a:pt x="723174" y="82913"/>
                    <a:pt x="711200" y="88900"/>
                  </a:cubicBezTo>
                  <a:cubicBezTo>
                    <a:pt x="612723" y="138139"/>
                    <a:pt x="730765" y="95078"/>
                    <a:pt x="635000" y="127000"/>
                  </a:cubicBezTo>
                  <a:cubicBezTo>
                    <a:pt x="581781" y="233438"/>
                    <a:pt x="645886" y="130629"/>
                    <a:pt x="558800" y="203200"/>
                  </a:cubicBezTo>
                  <a:cubicBezTo>
                    <a:pt x="527603" y="229197"/>
                    <a:pt x="536798" y="247204"/>
                    <a:pt x="520700" y="279400"/>
                  </a:cubicBezTo>
                  <a:cubicBezTo>
                    <a:pt x="513874" y="293052"/>
                    <a:pt x="502126" y="303848"/>
                    <a:pt x="495300" y="317500"/>
                  </a:cubicBezTo>
                  <a:cubicBezTo>
                    <a:pt x="442720" y="422660"/>
                    <a:pt x="529993" y="284511"/>
                    <a:pt x="457200" y="393700"/>
                  </a:cubicBezTo>
                  <a:cubicBezTo>
                    <a:pt x="454211" y="405657"/>
                    <a:pt x="440082" y="467693"/>
                    <a:pt x="431800" y="482600"/>
                  </a:cubicBezTo>
                  <a:cubicBezTo>
                    <a:pt x="416975" y="509285"/>
                    <a:pt x="390653" y="529840"/>
                    <a:pt x="381000" y="558800"/>
                  </a:cubicBezTo>
                  <a:cubicBezTo>
                    <a:pt x="376767" y="571500"/>
                    <a:pt x="377766" y="587434"/>
                    <a:pt x="368300" y="596900"/>
                  </a:cubicBezTo>
                  <a:cubicBezTo>
                    <a:pt x="354913" y="610287"/>
                    <a:pt x="333938" y="612907"/>
                    <a:pt x="317500" y="622300"/>
                  </a:cubicBezTo>
                  <a:cubicBezTo>
                    <a:pt x="283992" y="641447"/>
                    <a:pt x="277283" y="615950"/>
                    <a:pt x="266700" y="6350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任意多边形 20">
              <a:extLst>
                <a:ext uri="{FF2B5EF4-FFF2-40B4-BE49-F238E27FC236}">
                  <a16:creationId xmlns:a16="http://schemas.microsoft.com/office/drawing/2014/main" id="{3CEE1CE4-D836-4D75-9E35-8C73141477F8}"/>
                </a:ext>
              </a:extLst>
            </p:cNvPr>
            <p:cNvSpPr/>
            <p:nvPr/>
          </p:nvSpPr>
          <p:spPr>
            <a:xfrm>
              <a:off x="2552686" y="5000625"/>
              <a:ext cx="2866786" cy="1031875"/>
            </a:xfrm>
            <a:custGeom>
              <a:avLst/>
              <a:gdLst>
                <a:gd name="connsiteX0" fmla="*/ 1155700 w 2866896"/>
                <a:gd name="connsiteY0" fmla="*/ 2677 h 1031377"/>
                <a:gd name="connsiteX1" fmla="*/ 1092200 w 2866896"/>
                <a:gd name="connsiteY1" fmla="*/ 15377 h 1031377"/>
                <a:gd name="connsiteX2" fmla="*/ 1016000 w 2866896"/>
                <a:gd name="connsiteY2" fmla="*/ 66177 h 1031377"/>
                <a:gd name="connsiteX3" fmla="*/ 990600 w 2866896"/>
                <a:gd name="connsiteY3" fmla="*/ 104277 h 1031377"/>
                <a:gd name="connsiteX4" fmla="*/ 914400 w 2866896"/>
                <a:gd name="connsiteY4" fmla="*/ 155077 h 1031377"/>
                <a:gd name="connsiteX5" fmla="*/ 876300 w 2866896"/>
                <a:gd name="connsiteY5" fmla="*/ 180477 h 1031377"/>
                <a:gd name="connsiteX6" fmla="*/ 800100 w 2866896"/>
                <a:gd name="connsiteY6" fmla="*/ 231277 h 1031377"/>
                <a:gd name="connsiteX7" fmla="*/ 762000 w 2866896"/>
                <a:gd name="connsiteY7" fmla="*/ 256677 h 1031377"/>
                <a:gd name="connsiteX8" fmla="*/ 673100 w 2866896"/>
                <a:gd name="connsiteY8" fmla="*/ 282077 h 1031377"/>
                <a:gd name="connsiteX9" fmla="*/ 635000 w 2866896"/>
                <a:gd name="connsiteY9" fmla="*/ 294777 h 1031377"/>
                <a:gd name="connsiteX10" fmla="*/ 482600 w 2866896"/>
                <a:gd name="connsiteY10" fmla="*/ 320177 h 1031377"/>
                <a:gd name="connsiteX11" fmla="*/ 381000 w 2866896"/>
                <a:gd name="connsiteY11" fmla="*/ 345577 h 1031377"/>
                <a:gd name="connsiteX12" fmla="*/ 304800 w 2866896"/>
                <a:gd name="connsiteY12" fmla="*/ 370977 h 1031377"/>
                <a:gd name="connsiteX13" fmla="*/ 228600 w 2866896"/>
                <a:gd name="connsiteY13" fmla="*/ 409077 h 1031377"/>
                <a:gd name="connsiteX14" fmla="*/ 127000 w 2866896"/>
                <a:gd name="connsiteY14" fmla="*/ 459877 h 1031377"/>
                <a:gd name="connsiteX15" fmla="*/ 76200 w 2866896"/>
                <a:gd name="connsiteY15" fmla="*/ 485277 h 1031377"/>
                <a:gd name="connsiteX16" fmla="*/ 0 w 2866896"/>
                <a:gd name="connsiteY16" fmla="*/ 561477 h 1031377"/>
                <a:gd name="connsiteX17" fmla="*/ 25400 w 2866896"/>
                <a:gd name="connsiteY17" fmla="*/ 701177 h 1031377"/>
                <a:gd name="connsiteX18" fmla="*/ 50800 w 2866896"/>
                <a:gd name="connsiteY18" fmla="*/ 739277 h 1031377"/>
                <a:gd name="connsiteX19" fmla="*/ 127000 w 2866896"/>
                <a:gd name="connsiteY19" fmla="*/ 840877 h 1031377"/>
                <a:gd name="connsiteX20" fmla="*/ 177800 w 2866896"/>
                <a:gd name="connsiteY20" fmla="*/ 866277 h 1031377"/>
                <a:gd name="connsiteX21" fmla="*/ 254000 w 2866896"/>
                <a:gd name="connsiteY21" fmla="*/ 917077 h 1031377"/>
                <a:gd name="connsiteX22" fmla="*/ 355600 w 2866896"/>
                <a:gd name="connsiteY22" fmla="*/ 942477 h 1031377"/>
                <a:gd name="connsiteX23" fmla="*/ 444500 w 2866896"/>
                <a:gd name="connsiteY23" fmla="*/ 967877 h 1031377"/>
                <a:gd name="connsiteX24" fmla="*/ 533400 w 2866896"/>
                <a:gd name="connsiteY24" fmla="*/ 993277 h 1031377"/>
                <a:gd name="connsiteX25" fmla="*/ 800100 w 2866896"/>
                <a:gd name="connsiteY25" fmla="*/ 1018677 h 1031377"/>
                <a:gd name="connsiteX26" fmla="*/ 1270000 w 2866896"/>
                <a:gd name="connsiteY26" fmla="*/ 1005977 h 1031377"/>
                <a:gd name="connsiteX27" fmla="*/ 1333500 w 2866896"/>
                <a:gd name="connsiteY27" fmla="*/ 993277 h 1031377"/>
                <a:gd name="connsiteX28" fmla="*/ 1422400 w 2866896"/>
                <a:gd name="connsiteY28" fmla="*/ 980577 h 1031377"/>
                <a:gd name="connsiteX29" fmla="*/ 2070100 w 2866896"/>
                <a:gd name="connsiteY29" fmla="*/ 993277 h 1031377"/>
                <a:gd name="connsiteX30" fmla="*/ 2197100 w 2866896"/>
                <a:gd name="connsiteY30" fmla="*/ 1005977 h 1031377"/>
                <a:gd name="connsiteX31" fmla="*/ 2324100 w 2866896"/>
                <a:gd name="connsiteY31" fmla="*/ 1031377 h 1031377"/>
                <a:gd name="connsiteX32" fmla="*/ 2730500 w 2866896"/>
                <a:gd name="connsiteY32" fmla="*/ 1018677 h 1031377"/>
                <a:gd name="connsiteX33" fmla="*/ 2768600 w 2866896"/>
                <a:gd name="connsiteY33" fmla="*/ 1005977 h 1031377"/>
                <a:gd name="connsiteX34" fmla="*/ 2819400 w 2866896"/>
                <a:gd name="connsiteY34" fmla="*/ 993277 h 1031377"/>
                <a:gd name="connsiteX35" fmla="*/ 2844800 w 2866896"/>
                <a:gd name="connsiteY35" fmla="*/ 955177 h 1031377"/>
                <a:gd name="connsiteX36" fmla="*/ 2857500 w 2866896"/>
                <a:gd name="connsiteY36" fmla="*/ 917077 h 1031377"/>
                <a:gd name="connsiteX37" fmla="*/ 2819400 w 2866896"/>
                <a:gd name="connsiteY37" fmla="*/ 688477 h 1031377"/>
                <a:gd name="connsiteX38" fmla="*/ 2768600 w 2866896"/>
                <a:gd name="connsiteY38" fmla="*/ 612277 h 1031377"/>
                <a:gd name="connsiteX39" fmla="*/ 2616200 w 2866896"/>
                <a:gd name="connsiteY39" fmla="*/ 485277 h 1031377"/>
                <a:gd name="connsiteX40" fmla="*/ 2565400 w 2866896"/>
                <a:gd name="connsiteY40" fmla="*/ 447177 h 1031377"/>
                <a:gd name="connsiteX41" fmla="*/ 2438400 w 2866896"/>
                <a:gd name="connsiteY41" fmla="*/ 409077 h 1031377"/>
                <a:gd name="connsiteX42" fmla="*/ 2362200 w 2866896"/>
                <a:gd name="connsiteY42" fmla="*/ 383677 h 1031377"/>
                <a:gd name="connsiteX43" fmla="*/ 2197100 w 2866896"/>
                <a:gd name="connsiteY43" fmla="*/ 345577 h 1031377"/>
                <a:gd name="connsiteX44" fmla="*/ 2006600 w 2866896"/>
                <a:gd name="connsiteY44" fmla="*/ 332877 h 1031377"/>
                <a:gd name="connsiteX45" fmla="*/ 1866900 w 2866896"/>
                <a:gd name="connsiteY45" fmla="*/ 294777 h 1031377"/>
                <a:gd name="connsiteX46" fmla="*/ 1828800 w 2866896"/>
                <a:gd name="connsiteY46" fmla="*/ 256677 h 1031377"/>
                <a:gd name="connsiteX47" fmla="*/ 1790700 w 2866896"/>
                <a:gd name="connsiteY47" fmla="*/ 243977 h 1031377"/>
                <a:gd name="connsiteX48" fmla="*/ 1752600 w 2866896"/>
                <a:gd name="connsiteY48" fmla="*/ 218577 h 1031377"/>
                <a:gd name="connsiteX49" fmla="*/ 1625600 w 2866896"/>
                <a:gd name="connsiteY49" fmla="*/ 129677 h 1031377"/>
                <a:gd name="connsiteX50" fmla="*/ 1549400 w 2866896"/>
                <a:gd name="connsiteY50" fmla="*/ 91577 h 1031377"/>
                <a:gd name="connsiteX51" fmla="*/ 1473200 w 2866896"/>
                <a:gd name="connsiteY51" fmla="*/ 66177 h 1031377"/>
                <a:gd name="connsiteX52" fmla="*/ 1435100 w 2866896"/>
                <a:gd name="connsiteY52" fmla="*/ 53477 h 1031377"/>
                <a:gd name="connsiteX53" fmla="*/ 1397000 w 2866896"/>
                <a:gd name="connsiteY53" fmla="*/ 40777 h 1031377"/>
                <a:gd name="connsiteX54" fmla="*/ 1244600 w 2866896"/>
                <a:gd name="connsiteY54" fmla="*/ 28077 h 1031377"/>
                <a:gd name="connsiteX55" fmla="*/ 1155700 w 2866896"/>
                <a:gd name="connsiteY55" fmla="*/ 2677 h 10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66896" h="1031377">
                  <a:moveTo>
                    <a:pt x="1155700" y="2677"/>
                  </a:moveTo>
                  <a:cubicBezTo>
                    <a:pt x="1130300" y="560"/>
                    <a:pt x="1111851" y="6445"/>
                    <a:pt x="1092200" y="15377"/>
                  </a:cubicBezTo>
                  <a:cubicBezTo>
                    <a:pt x="1064409" y="28009"/>
                    <a:pt x="1016000" y="66177"/>
                    <a:pt x="1016000" y="66177"/>
                  </a:cubicBezTo>
                  <a:cubicBezTo>
                    <a:pt x="1007533" y="78877"/>
                    <a:pt x="1002087" y="94226"/>
                    <a:pt x="990600" y="104277"/>
                  </a:cubicBezTo>
                  <a:cubicBezTo>
                    <a:pt x="967626" y="124379"/>
                    <a:pt x="939800" y="138144"/>
                    <a:pt x="914400" y="155077"/>
                  </a:cubicBezTo>
                  <a:lnTo>
                    <a:pt x="876300" y="180477"/>
                  </a:lnTo>
                  <a:lnTo>
                    <a:pt x="800100" y="231277"/>
                  </a:lnTo>
                  <a:cubicBezTo>
                    <a:pt x="787400" y="239744"/>
                    <a:pt x="776480" y="251850"/>
                    <a:pt x="762000" y="256677"/>
                  </a:cubicBezTo>
                  <a:cubicBezTo>
                    <a:pt x="670649" y="287127"/>
                    <a:pt x="784728" y="250183"/>
                    <a:pt x="673100" y="282077"/>
                  </a:cubicBezTo>
                  <a:cubicBezTo>
                    <a:pt x="660228" y="285755"/>
                    <a:pt x="647987" y="291530"/>
                    <a:pt x="635000" y="294777"/>
                  </a:cubicBezTo>
                  <a:cubicBezTo>
                    <a:pt x="585478" y="307157"/>
                    <a:pt x="532779" y="313009"/>
                    <a:pt x="482600" y="320177"/>
                  </a:cubicBezTo>
                  <a:cubicBezTo>
                    <a:pt x="366995" y="358712"/>
                    <a:pt x="549579" y="299601"/>
                    <a:pt x="381000" y="345577"/>
                  </a:cubicBezTo>
                  <a:cubicBezTo>
                    <a:pt x="355169" y="352622"/>
                    <a:pt x="327077" y="356125"/>
                    <a:pt x="304800" y="370977"/>
                  </a:cubicBezTo>
                  <a:cubicBezTo>
                    <a:pt x="221304" y="426641"/>
                    <a:pt x="311226" y="371520"/>
                    <a:pt x="228600" y="409077"/>
                  </a:cubicBezTo>
                  <a:cubicBezTo>
                    <a:pt x="194130" y="424745"/>
                    <a:pt x="160867" y="442944"/>
                    <a:pt x="127000" y="459877"/>
                  </a:cubicBezTo>
                  <a:cubicBezTo>
                    <a:pt x="110067" y="468344"/>
                    <a:pt x="89587" y="471890"/>
                    <a:pt x="76200" y="485277"/>
                  </a:cubicBezTo>
                  <a:lnTo>
                    <a:pt x="0" y="561477"/>
                  </a:lnTo>
                  <a:cubicBezTo>
                    <a:pt x="4378" y="596500"/>
                    <a:pt x="5823" y="662022"/>
                    <a:pt x="25400" y="701177"/>
                  </a:cubicBezTo>
                  <a:cubicBezTo>
                    <a:pt x="32226" y="714829"/>
                    <a:pt x="41822" y="726933"/>
                    <a:pt x="50800" y="739277"/>
                  </a:cubicBezTo>
                  <a:cubicBezTo>
                    <a:pt x="75699" y="773513"/>
                    <a:pt x="89136" y="821945"/>
                    <a:pt x="127000" y="840877"/>
                  </a:cubicBezTo>
                  <a:cubicBezTo>
                    <a:pt x="143933" y="849344"/>
                    <a:pt x="161566" y="856537"/>
                    <a:pt x="177800" y="866277"/>
                  </a:cubicBezTo>
                  <a:cubicBezTo>
                    <a:pt x="203977" y="881983"/>
                    <a:pt x="224384" y="909673"/>
                    <a:pt x="254000" y="917077"/>
                  </a:cubicBezTo>
                  <a:cubicBezTo>
                    <a:pt x="287867" y="925544"/>
                    <a:pt x="322482" y="931438"/>
                    <a:pt x="355600" y="942477"/>
                  </a:cubicBezTo>
                  <a:cubicBezTo>
                    <a:pt x="446951" y="972927"/>
                    <a:pt x="332872" y="935983"/>
                    <a:pt x="444500" y="967877"/>
                  </a:cubicBezTo>
                  <a:cubicBezTo>
                    <a:pt x="492105" y="981479"/>
                    <a:pt x="478809" y="983351"/>
                    <a:pt x="533400" y="993277"/>
                  </a:cubicBezTo>
                  <a:cubicBezTo>
                    <a:pt x="628984" y="1010656"/>
                    <a:pt x="695930" y="1011236"/>
                    <a:pt x="800100" y="1018677"/>
                  </a:cubicBezTo>
                  <a:cubicBezTo>
                    <a:pt x="956733" y="1014444"/>
                    <a:pt x="1113487" y="1013430"/>
                    <a:pt x="1270000" y="1005977"/>
                  </a:cubicBezTo>
                  <a:cubicBezTo>
                    <a:pt x="1291561" y="1004950"/>
                    <a:pt x="1312208" y="996826"/>
                    <a:pt x="1333500" y="993277"/>
                  </a:cubicBezTo>
                  <a:cubicBezTo>
                    <a:pt x="1363027" y="988356"/>
                    <a:pt x="1392767" y="984810"/>
                    <a:pt x="1422400" y="980577"/>
                  </a:cubicBezTo>
                  <a:lnTo>
                    <a:pt x="2070100" y="993277"/>
                  </a:lnTo>
                  <a:cubicBezTo>
                    <a:pt x="2112622" y="994671"/>
                    <a:pt x="2155026" y="999666"/>
                    <a:pt x="2197100" y="1005977"/>
                  </a:cubicBezTo>
                  <a:cubicBezTo>
                    <a:pt x="2239794" y="1012381"/>
                    <a:pt x="2324100" y="1031377"/>
                    <a:pt x="2324100" y="1031377"/>
                  </a:cubicBezTo>
                  <a:cubicBezTo>
                    <a:pt x="2459567" y="1027144"/>
                    <a:pt x="2595188" y="1026409"/>
                    <a:pt x="2730500" y="1018677"/>
                  </a:cubicBezTo>
                  <a:cubicBezTo>
                    <a:pt x="2743865" y="1017913"/>
                    <a:pt x="2755728" y="1009655"/>
                    <a:pt x="2768600" y="1005977"/>
                  </a:cubicBezTo>
                  <a:cubicBezTo>
                    <a:pt x="2785383" y="1001182"/>
                    <a:pt x="2802467" y="997510"/>
                    <a:pt x="2819400" y="993277"/>
                  </a:cubicBezTo>
                  <a:cubicBezTo>
                    <a:pt x="2827867" y="980577"/>
                    <a:pt x="2837974" y="968829"/>
                    <a:pt x="2844800" y="955177"/>
                  </a:cubicBezTo>
                  <a:cubicBezTo>
                    <a:pt x="2850787" y="943203"/>
                    <a:pt x="2857500" y="930464"/>
                    <a:pt x="2857500" y="917077"/>
                  </a:cubicBezTo>
                  <a:cubicBezTo>
                    <a:pt x="2857500" y="798179"/>
                    <a:pt x="2866896" y="767637"/>
                    <a:pt x="2819400" y="688477"/>
                  </a:cubicBezTo>
                  <a:cubicBezTo>
                    <a:pt x="2803694" y="662300"/>
                    <a:pt x="2790186" y="633863"/>
                    <a:pt x="2768600" y="612277"/>
                  </a:cubicBezTo>
                  <a:cubicBezTo>
                    <a:pt x="2629203" y="472880"/>
                    <a:pt x="2757651" y="591365"/>
                    <a:pt x="2616200" y="485277"/>
                  </a:cubicBezTo>
                  <a:cubicBezTo>
                    <a:pt x="2599267" y="472577"/>
                    <a:pt x="2584332" y="456643"/>
                    <a:pt x="2565400" y="447177"/>
                  </a:cubicBezTo>
                  <a:cubicBezTo>
                    <a:pt x="2520499" y="424726"/>
                    <a:pt x="2483975" y="422750"/>
                    <a:pt x="2438400" y="409077"/>
                  </a:cubicBezTo>
                  <a:cubicBezTo>
                    <a:pt x="2412755" y="401384"/>
                    <a:pt x="2387600" y="392144"/>
                    <a:pt x="2362200" y="383677"/>
                  </a:cubicBezTo>
                  <a:cubicBezTo>
                    <a:pt x="2304870" y="364567"/>
                    <a:pt x="2267164" y="350248"/>
                    <a:pt x="2197100" y="345577"/>
                  </a:cubicBezTo>
                  <a:lnTo>
                    <a:pt x="2006600" y="332877"/>
                  </a:lnTo>
                  <a:cubicBezTo>
                    <a:pt x="1892013" y="304230"/>
                    <a:pt x="1938118" y="318516"/>
                    <a:pt x="1866900" y="294777"/>
                  </a:cubicBezTo>
                  <a:cubicBezTo>
                    <a:pt x="1854200" y="282077"/>
                    <a:pt x="1843744" y="266640"/>
                    <a:pt x="1828800" y="256677"/>
                  </a:cubicBezTo>
                  <a:cubicBezTo>
                    <a:pt x="1817661" y="249251"/>
                    <a:pt x="1802674" y="249964"/>
                    <a:pt x="1790700" y="243977"/>
                  </a:cubicBezTo>
                  <a:cubicBezTo>
                    <a:pt x="1777048" y="237151"/>
                    <a:pt x="1765020" y="227449"/>
                    <a:pt x="1752600" y="218577"/>
                  </a:cubicBezTo>
                  <a:cubicBezTo>
                    <a:pt x="1727242" y="200464"/>
                    <a:pt x="1647497" y="136976"/>
                    <a:pt x="1625600" y="129677"/>
                  </a:cubicBezTo>
                  <a:cubicBezTo>
                    <a:pt x="1486649" y="83360"/>
                    <a:pt x="1697116" y="157229"/>
                    <a:pt x="1549400" y="91577"/>
                  </a:cubicBezTo>
                  <a:cubicBezTo>
                    <a:pt x="1524934" y="80703"/>
                    <a:pt x="1498600" y="74644"/>
                    <a:pt x="1473200" y="66177"/>
                  </a:cubicBezTo>
                  <a:lnTo>
                    <a:pt x="1435100" y="53477"/>
                  </a:lnTo>
                  <a:cubicBezTo>
                    <a:pt x="1422400" y="49244"/>
                    <a:pt x="1410341" y="41889"/>
                    <a:pt x="1397000" y="40777"/>
                  </a:cubicBezTo>
                  <a:lnTo>
                    <a:pt x="1244600" y="28077"/>
                  </a:lnTo>
                  <a:cubicBezTo>
                    <a:pt x="1160368" y="0"/>
                    <a:pt x="1181100" y="4794"/>
                    <a:pt x="1155700" y="2677"/>
                  </a:cubicBezTo>
                  <a:close/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89B5860-BE14-49B6-A2D0-6927514C4B20}"/>
                </a:ext>
              </a:extLst>
            </p:cNvPr>
            <p:cNvSpPr/>
            <p:nvPr/>
          </p:nvSpPr>
          <p:spPr>
            <a:xfrm>
              <a:off x="2844762" y="38481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6C60FE5A-2805-4E33-9A76-C984780CC876}"/>
                </a:ext>
              </a:extLst>
            </p:cNvPr>
            <p:cNvSpPr/>
            <p:nvPr/>
          </p:nvSpPr>
          <p:spPr>
            <a:xfrm>
              <a:off x="2641579" y="43688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15623B4-FA8E-4C02-953D-DB782EEE4D97}"/>
                </a:ext>
              </a:extLst>
            </p:cNvPr>
            <p:cNvSpPr/>
            <p:nvPr/>
          </p:nvSpPr>
          <p:spPr>
            <a:xfrm>
              <a:off x="3301924" y="37592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62E97E92-EE76-4801-BEF9-CCDDD1C7BBCE}"/>
                </a:ext>
              </a:extLst>
            </p:cNvPr>
            <p:cNvSpPr/>
            <p:nvPr/>
          </p:nvSpPr>
          <p:spPr>
            <a:xfrm>
              <a:off x="3098741" y="42037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3FB8E4C2-1244-4B8B-9BA9-0EA650D20EC7}"/>
                </a:ext>
              </a:extLst>
            </p:cNvPr>
            <p:cNvSpPr/>
            <p:nvPr/>
          </p:nvSpPr>
          <p:spPr>
            <a:xfrm>
              <a:off x="3797183" y="39116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5B21D758-17DF-40ED-85A0-1836F40634AD}"/>
                </a:ext>
              </a:extLst>
            </p:cNvPr>
            <p:cNvSpPr/>
            <p:nvPr/>
          </p:nvSpPr>
          <p:spPr>
            <a:xfrm>
              <a:off x="3581301" y="42926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43EF4637-44F6-48B9-BFEC-D420D16F6E7F}"/>
                </a:ext>
              </a:extLst>
            </p:cNvPr>
            <p:cNvSpPr/>
            <p:nvPr/>
          </p:nvSpPr>
          <p:spPr>
            <a:xfrm>
              <a:off x="2666977" y="47498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6E964C7E-24EB-4452-A63A-5C094519C1BD}"/>
                </a:ext>
              </a:extLst>
            </p:cNvPr>
            <p:cNvSpPr/>
            <p:nvPr/>
          </p:nvSpPr>
          <p:spPr>
            <a:xfrm>
              <a:off x="3136838" y="47244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5770DA9-EFA1-42A4-B0C8-64942C1534FF}"/>
                </a:ext>
              </a:extLst>
            </p:cNvPr>
            <p:cNvSpPr/>
            <p:nvPr/>
          </p:nvSpPr>
          <p:spPr>
            <a:xfrm>
              <a:off x="4978184" y="39243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4C2CDFA-A7B0-444B-BEF2-C2381AD0C53D}"/>
                </a:ext>
              </a:extLst>
            </p:cNvPr>
            <p:cNvSpPr/>
            <p:nvPr/>
          </p:nvSpPr>
          <p:spPr>
            <a:xfrm>
              <a:off x="4622614" y="42799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1BAC38D-6996-434C-A72D-DED3B4319FAD}"/>
                </a:ext>
              </a:extLst>
            </p:cNvPr>
            <p:cNvSpPr/>
            <p:nvPr/>
          </p:nvSpPr>
          <p:spPr>
            <a:xfrm>
              <a:off x="5143271" y="43815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809DE31-49C7-4594-88D3-341353562B9F}"/>
                </a:ext>
              </a:extLst>
            </p:cNvPr>
            <p:cNvSpPr/>
            <p:nvPr/>
          </p:nvSpPr>
          <p:spPr>
            <a:xfrm>
              <a:off x="4317839" y="46355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B498D0C-C578-4026-83AF-398264F02150}"/>
                </a:ext>
              </a:extLst>
            </p:cNvPr>
            <p:cNvSpPr/>
            <p:nvPr/>
          </p:nvSpPr>
          <p:spPr>
            <a:xfrm>
              <a:off x="4876593" y="47371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C5C21C9-A7F5-44AA-97D3-1D2DDFF5B05F}"/>
                </a:ext>
              </a:extLst>
            </p:cNvPr>
            <p:cNvSpPr/>
            <p:nvPr/>
          </p:nvSpPr>
          <p:spPr>
            <a:xfrm>
              <a:off x="5473443" y="46736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233D58E-2127-45D1-A7FE-7D42B4E6DE93}"/>
                </a:ext>
              </a:extLst>
            </p:cNvPr>
            <p:cNvSpPr/>
            <p:nvPr/>
          </p:nvSpPr>
          <p:spPr>
            <a:xfrm>
              <a:off x="5435346" y="38989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EE2EDD7-8C60-4DE2-919A-0D3D1EC12B0C}"/>
                </a:ext>
              </a:extLst>
            </p:cNvPr>
            <p:cNvSpPr/>
            <p:nvPr/>
          </p:nvSpPr>
          <p:spPr>
            <a:xfrm>
              <a:off x="5587734" y="42291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82D38B0-136F-44ED-B120-720038D0737B}"/>
                </a:ext>
              </a:extLst>
            </p:cNvPr>
            <p:cNvSpPr/>
            <p:nvPr/>
          </p:nvSpPr>
          <p:spPr>
            <a:xfrm>
              <a:off x="3467010" y="56896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19BE691-8B3B-405F-9B29-0D175D3A0CE5}"/>
                </a:ext>
              </a:extLst>
            </p:cNvPr>
            <p:cNvSpPr/>
            <p:nvPr/>
          </p:nvSpPr>
          <p:spPr>
            <a:xfrm>
              <a:off x="3797183" y="55626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4DD4DAC-FB33-4E5A-8F20-5D40057F815B}"/>
                </a:ext>
              </a:extLst>
            </p:cNvPr>
            <p:cNvSpPr/>
            <p:nvPr/>
          </p:nvSpPr>
          <p:spPr>
            <a:xfrm>
              <a:off x="3784484" y="51562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73AF333-46DC-4370-B115-AF2A6DE2A8D9}"/>
                </a:ext>
              </a:extLst>
            </p:cNvPr>
            <p:cNvSpPr/>
            <p:nvPr/>
          </p:nvSpPr>
          <p:spPr>
            <a:xfrm>
              <a:off x="4241646" y="54991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1E816A1-D929-4DB6-9612-0DE55E63F340}"/>
                </a:ext>
              </a:extLst>
            </p:cNvPr>
            <p:cNvSpPr/>
            <p:nvPr/>
          </p:nvSpPr>
          <p:spPr>
            <a:xfrm>
              <a:off x="4609915" y="55372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0929B87-BE27-436A-8A68-A1571E538141}"/>
                </a:ext>
              </a:extLst>
            </p:cNvPr>
            <p:cNvSpPr/>
            <p:nvPr/>
          </p:nvSpPr>
          <p:spPr>
            <a:xfrm>
              <a:off x="5041679" y="56896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FF25CEE-1FCB-4CFD-9FFA-E7E65C62FB44}"/>
                </a:ext>
              </a:extLst>
            </p:cNvPr>
            <p:cNvSpPr/>
            <p:nvPr/>
          </p:nvSpPr>
          <p:spPr>
            <a:xfrm>
              <a:off x="3289225" y="53975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B005B59-1A54-4EC0-94D3-07BC7E32B94E}"/>
                </a:ext>
              </a:extLst>
            </p:cNvPr>
            <p:cNvSpPr/>
            <p:nvPr/>
          </p:nvSpPr>
          <p:spPr>
            <a:xfrm>
              <a:off x="2946354" y="55880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85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6E7D00-90FC-40FD-9E4C-1EB90DA5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373C7D-E08E-486C-AE95-7A943A6C8B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20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9351EE0-13E2-4003-868F-2880732E007D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 </a:t>
            </a:r>
            <a:r>
              <a:rPr lang="en-US" altLang="zh-CN" kern="0"/>
              <a:t>– </a:t>
            </a:r>
            <a:r>
              <a:rPr lang="zh-CN" altLang="en-US" kern="0"/>
              <a:t>学习向量量化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4133F9-55D4-4634-86C3-C8BB553C2504}"/>
              </a:ext>
            </a:extLst>
          </p:cNvPr>
          <p:cNvSpPr txBox="1">
            <a:spLocks/>
          </p:cNvSpPr>
          <p:nvPr/>
        </p:nvSpPr>
        <p:spPr bwMode="auto">
          <a:xfrm>
            <a:off x="412750" y="1419225"/>
            <a:ext cx="86169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/>
          <a:lstStyle>
            <a:lvl1pPr marL="228600" indent="-358775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200"/>
              <a:t>聚类效果：</a:t>
            </a:r>
            <a:endParaRPr lang="en-US" altLang="zh-CN" sz="2000"/>
          </a:p>
        </p:txBody>
      </p:sp>
      <p:pic>
        <p:nvPicPr>
          <p:cNvPr id="6" name="Picture 2" descr="G:\Users\lamda\Desktop\figures\LVQ_fig.png">
            <a:extLst>
              <a:ext uri="{FF2B5EF4-FFF2-40B4-BE49-F238E27FC236}">
                <a16:creationId xmlns:a16="http://schemas.microsoft.com/office/drawing/2014/main" id="{FC8D33C5-8D2F-4E8E-9479-905231FC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907" y="1530083"/>
            <a:ext cx="553720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17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0162EE-7E2D-4DB3-B6B3-926A07FA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5BD744-5571-4B0F-B2E6-27628473C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21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2B73D11-9CEA-452F-8CB4-73B9DB564A06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 </a:t>
            </a:r>
            <a:r>
              <a:rPr lang="en-US" altLang="zh-CN" kern="0"/>
              <a:t>– </a:t>
            </a:r>
            <a:r>
              <a:rPr lang="zh-CN" altLang="en-US" kern="0"/>
              <a:t>高斯混合聚类</a:t>
            </a:r>
            <a:endParaRPr lang="zh-CN" altLang="en-US" kern="0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BFC2E465-37AC-488F-A168-7FC33B59B35C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11729592" cy="4965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 与</a:t>
            </a: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 dirty="0"/>
              <a:t>均值、</a:t>
            </a:r>
            <a:r>
              <a:rPr lang="en-US" altLang="zh-CN" kern="0" dirty="0"/>
              <a:t>LVQ</a:t>
            </a:r>
            <a:r>
              <a:rPr lang="zh-CN" altLang="en-US" kern="0" dirty="0"/>
              <a:t>用原型向量来刻画聚类结构不同，高斯混合聚类 （</a:t>
            </a:r>
            <a:r>
              <a:rPr lang="en-US" altLang="zh-CN" kern="0" dirty="0"/>
              <a:t>Mixture-of-Gaussian</a:t>
            </a:r>
            <a:r>
              <a:rPr lang="zh-CN" altLang="en-US" kern="0" dirty="0"/>
              <a:t>）采用概率模型来表达聚类原型：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kern="0" dirty="0"/>
              <a:t>多元高斯分布的定义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对</a:t>
            </a:r>
            <a:r>
              <a:rPr lang="en-US" altLang="zh-CN" kern="0" dirty="0"/>
              <a:t>n</a:t>
            </a:r>
            <a:r>
              <a:rPr lang="zh-CN" altLang="en-US" kern="0" dirty="0"/>
              <a:t>维样本空间中的随机向量</a:t>
            </a:r>
            <a:r>
              <a:rPr lang="en-US" altLang="zh-CN" kern="0" dirty="0"/>
              <a:t>x</a:t>
            </a:r>
            <a:r>
              <a:rPr lang="zh-CN" altLang="en-US" kern="0" dirty="0"/>
              <a:t>，若</a:t>
            </a:r>
            <a:r>
              <a:rPr lang="en-US" altLang="zh-CN" kern="0" dirty="0"/>
              <a:t>x</a:t>
            </a:r>
            <a:r>
              <a:rPr lang="zh-CN" altLang="en-US" kern="0" dirty="0"/>
              <a:t>服从高斯分布，其概率密度函数为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                         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其中   是</a:t>
            </a:r>
            <a:r>
              <a:rPr lang="en-US" altLang="zh-CN" kern="0" dirty="0"/>
              <a:t>n</a:t>
            </a:r>
            <a:r>
              <a:rPr lang="zh-CN" altLang="en-US" kern="0" dirty="0"/>
              <a:t>维均值向量， 是          的协方差矩阵。也可将概率密度函数记作             。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/>
          </a:p>
        </p:txBody>
      </p:sp>
      <p:graphicFrame>
        <p:nvGraphicFramePr>
          <p:cNvPr id="7" name="Object 284">
            <a:extLst>
              <a:ext uri="{FF2B5EF4-FFF2-40B4-BE49-F238E27FC236}">
                <a16:creationId xmlns:a16="http://schemas.microsoft.com/office/drawing/2014/main" id="{D7B63506-D1A5-488B-B944-A65BDFE2F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614243"/>
              </p:ext>
            </p:extLst>
          </p:nvPr>
        </p:nvGraphicFramePr>
        <p:xfrm>
          <a:off x="1442145" y="4071597"/>
          <a:ext cx="5061779" cy="716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122560" imgH="299880" progId="">
                  <p:embed/>
                </p:oleObj>
              </mc:Choice>
              <mc:Fallback>
                <p:oleObj name="Formula" r:id="rId2" imgW="2122560" imgH="299880" progId="">
                  <p:embed/>
                  <p:pic>
                    <p:nvPicPr>
                      <p:cNvPr id="15362" name="Object 284">
                        <a:extLst>
                          <a:ext uri="{FF2B5EF4-FFF2-40B4-BE49-F238E27FC236}">
                            <a16:creationId xmlns:a16="http://schemas.microsoft.com/office/drawing/2014/main" id="{DF9172ED-724D-42A4-9806-599D570476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145" y="4071597"/>
                        <a:ext cx="5061779" cy="716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85">
            <a:extLst>
              <a:ext uri="{FF2B5EF4-FFF2-40B4-BE49-F238E27FC236}">
                <a16:creationId xmlns:a16="http://schemas.microsoft.com/office/drawing/2014/main" id="{D60E8F54-5EBB-4C0B-8811-916C8A234C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619474"/>
              </p:ext>
            </p:extLst>
          </p:nvPr>
        </p:nvGraphicFramePr>
        <p:xfrm>
          <a:off x="1442145" y="5107637"/>
          <a:ext cx="195262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2520" imgH="119520" progId="">
                  <p:embed/>
                </p:oleObj>
              </mc:Choice>
              <mc:Fallback>
                <p:oleObj name="Formula" r:id="rId4" imgW="92520" imgH="119520" progId="">
                  <p:embed/>
                  <p:pic>
                    <p:nvPicPr>
                      <p:cNvPr id="15363" name="Object 285">
                        <a:extLst>
                          <a:ext uri="{FF2B5EF4-FFF2-40B4-BE49-F238E27FC236}">
                            <a16:creationId xmlns:a16="http://schemas.microsoft.com/office/drawing/2014/main" id="{F6B10F8D-295A-4F0A-8246-1AD0C5D207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145" y="5107637"/>
                        <a:ext cx="195262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87">
            <a:extLst>
              <a:ext uri="{FF2B5EF4-FFF2-40B4-BE49-F238E27FC236}">
                <a16:creationId xmlns:a16="http://schemas.microsoft.com/office/drawing/2014/main" id="{7EA8EC51-D3B1-423D-B74A-EFC653E365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08779"/>
              </p:ext>
            </p:extLst>
          </p:nvPr>
        </p:nvGraphicFramePr>
        <p:xfrm>
          <a:off x="4375590" y="5020702"/>
          <a:ext cx="288683" cy="426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03320" imgH="154440" progId="">
                  <p:embed/>
                </p:oleObj>
              </mc:Choice>
              <mc:Fallback>
                <p:oleObj name="Formula" r:id="rId6" imgW="103320" imgH="154440" progId="">
                  <p:embed/>
                  <p:pic>
                    <p:nvPicPr>
                      <p:cNvPr id="15365" name="Object 287">
                        <a:extLst>
                          <a:ext uri="{FF2B5EF4-FFF2-40B4-BE49-F238E27FC236}">
                            <a16:creationId xmlns:a16="http://schemas.microsoft.com/office/drawing/2014/main" id="{F60281BF-FBC9-4924-96A6-D1E4D5F17F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590" y="5020702"/>
                        <a:ext cx="288683" cy="426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88">
            <a:extLst>
              <a:ext uri="{FF2B5EF4-FFF2-40B4-BE49-F238E27FC236}">
                <a16:creationId xmlns:a16="http://schemas.microsoft.com/office/drawing/2014/main" id="{C7CF32C7-27E5-4520-BDF1-51BA6FA5C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252970"/>
              </p:ext>
            </p:extLst>
          </p:nvPr>
        </p:nvGraphicFramePr>
        <p:xfrm>
          <a:off x="4939847" y="5107637"/>
          <a:ext cx="8128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367560" imgH="114120" progId="">
                  <p:embed/>
                </p:oleObj>
              </mc:Choice>
              <mc:Fallback>
                <p:oleObj name="Formula" r:id="rId8" imgW="367560" imgH="114120" progId="">
                  <p:embed/>
                  <p:pic>
                    <p:nvPicPr>
                      <p:cNvPr id="15366" name="Object 288">
                        <a:extLst>
                          <a:ext uri="{FF2B5EF4-FFF2-40B4-BE49-F238E27FC236}">
                            <a16:creationId xmlns:a16="http://schemas.microsoft.com/office/drawing/2014/main" id="{6F078F4F-967B-492E-BFAF-8687686C4B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847" y="5107637"/>
                        <a:ext cx="81280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89">
            <a:extLst>
              <a:ext uri="{FF2B5EF4-FFF2-40B4-BE49-F238E27FC236}">
                <a16:creationId xmlns:a16="http://schemas.microsoft.com/office/drawing/2014/main" id="{9F0BFADF-CF40-4943-BE46-388DF5F2C2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232555"/>
              </p:ext>
            </p:extLst>
          </p:nvPr>
        </p:nvGraphicFramePr>
        <p:xfrm>
          <a:off x="1195288" y="5526411"/>
          <a:ext cx="88423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582840" imgH="177480" progId="">
                  <p:embed/>
                </p:oleObj>
              </mc:Choice>
              <mc:Fallback>
                <p:oleObj name="Formula" r:id="rId10" imgW="582840" imgH="177480" progId="">
                  <p:embed/>
                  <p:pic>
                    <p:nvPicPr>
                      <p:cNvPr id="15367" name="Object 289">
                        <a:extLst>
                          <a:ext uri="{FF2B5EF4-FFF2-40B4-BE49-F238E27FC236}">
                            <a16:creationId xmlns:a16="http://schemas.microsoft.com/office/drawing/2014/main" id="{561A6CCD-44A5-4113-B748-C22014CB95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288" y="5526411"/>
                        <a:ext cx="884238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514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6845B0-12FC-44D0-B157-E2658439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29EDFD-DCD7-4C08-867F-348DCC9B9D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22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D4C2AA3-AABE-4734-8509-CAE779998241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 </a:t>
            </a:r>
            <a:r>
              <a:rPr lang="en-US" altLang="zh-CN" kern="0"/>
              <a:t>– </a:t>
            </a:r>
            <a:r>
              <a:rPr lang="zh-CN" altLang="en-US" kern="0"/>
              <a:t>高斯混合聚类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6367BE-741B-4F9E-9BF0-8655596A27DD}"/>
              </a:ext>
            </a:extLst>
          </p:cNvPr>
          <p:cNvSpPr txBox="1">
            <a:spLocks/>
          </p:cNvSpPr>
          <p:nvPr/>
        </p:nvSpPr>
        <p:spPr>
          <a:xfrm>
            <a:off x="363802" y="554483"/>
            <a:ext cx="11464396" cy="4514565"/>
          </a:xfrm>
          <a:prstGeom prst="rect">
            <a:avLst/>
          </a:prstGeom>
        </p:spPr>
        <p:txBody>
          <a:bodyPr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zh-CN" altLang="en-US" kern="0" dirty="0"/>
          </a:p>
          <a:p>
            <a:pPr marL="0" indent="0"/>
            <a:r>
              <a:rPr lang="zh-CN" altLang="en-US" kern="0" dirty="0"/>
              <a:t>高斯混合分布的定义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                  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 该分布由</a:t>
            </a:r>
            <a:r>
              <a:rPr lang="en-US" altLang="zh-CN" kern="0" dirty="0"/>
              <a:t>k</a:t>
            </a:r>
            <a:r>
              <a:rPr lang="zh-CN" altLang="en-US" kern="0" dirty="0"/>
              <a:t>个混合分布组成，每个分布对应一个高斯分布。其中，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与    是第</a:t>
            </a:r>
            <a:r>
              <a:rPr lang="en-US" altLang="zh-CN" kern="0" dirty="0"/>
              <a:t>i</a:t>
            </a:r>
            <a:r>
              <a:rPr lang="zh-CN" altLang="en-US" kern="0" dirty="0"/>
              <a:t>个高斯混合成分的参数。而           为相应的“混合系数”，            。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 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kern="0" dirty="0"/>
          </a:p>
        </p:txBody>
      </p:sp>
      <p:graphicFrame>
        <p:nvGraphicFramePr>
          <p:cNvPr id="6" name="Object 271">
            <a:extLst>
              <a:ext uri="{FF2B5EF4-FFF2-40B4-BE49-F238E27FC236}">
                <a16:creationId xmlns:a16="http://schemas.microsoft.com/office/drawing/2014/main" id="{DE3DEE8C-5705-41F0-96BA-97C9E5CE2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9943"/>
              </p:ext>
            </p:extLst>
          </p:nvPr>
        </p:nvGraphicFramePr>
        <p:xfrm>
          <a:off x="4368087" y="1460255"/>
          <a:ext cx="2767825" cy="777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646640" imgH="462960" progId="">
                  <p:embed/>
                </p:oleObj>
              </mc:Choice>
              <mc:Fallback>
                <p:oleObj name="Formula" r:id="rId2" imgW="1646640" imgH="462960" progId="">
                  <p:embed/>
                  <p:pic>
                    <p:nvPicPr>
                      <p:cNvPr id="16386" name="Object 271">
                        <a:extLst>
                          <a:ext uri="{FF2B5EF4-FFF2-40B4-BE49-F238E27FC236}">
                            <a16:creationId xmlns:a16="http://schemas.microsoft.com/office/drawing/2014/main" id="{A4DCDF4F-EBFA-455C-B087-8BB3A681A7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087" y="1460255"/>
                        <a:ext cx="2767825" cy="777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74">
            <a:extLst>
              <a:ext uri="{FF2B5EF4-FFF2-40B4-BE49-F238E27FC236}">
                <a16:creationId xmlns:a16="http://schemas.microsoft.com/office/drawing/2014/main" id="{8DCF6E52-1A70-4CD3-AEF6-1A7F4D1A38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50267"/>
              </p:ext>
            </p:extLst>
          </p:nvPr>
        </p:nvGraphicFramePr>
        <p:xfrm>
          <a:off x="384973" y="2918059"/>
          <a:ext cx="2921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29240" imgH="119520" progId="">
                  <p:embed/>
                </p:oleObj>
              </mc:Choice>
              <mc:Fallback>
                <p:oleObj name="Formula" r:id="rId4" imgW="129240" imgH="119520" progId="">
                  <p:embed/>
                  <p:pic>
                    <p:nvPicPr>
                      <p:cNvPr id="16389" name="Object 274">
                        <a:extLst>
                          <a:ext uri="{FF2B5EF4-FFF2-40B4-BE49-F238E27FC236}">
                            <a16:creationId xmlns:a16="http://schemas.microsoft.com/office/drawing/2014/main" id="{1ADDCB37-1DF3-4A14-AADA-80ED67C1A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73" y="2918059"/>
                        <a:ext cx="2921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75">
            <a:extLst>
              <a:ext uri="{FF2B5EF4-FFF2-40B4-BE49-F238E27FC236}">
                <a16:creationId xmlns:a16="http://schemas.microsoft.com/office/drawing/2014/main" id="{C0C378B3-EC5D-40F8-9A63-A61199C2C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64826"/>
              </p:ext>
            </p:extLst>
          </p:nvPr>
        </p:nvGraphicFramePr>
        <p:xfrm>
          <a:off x="1090524" y="2899082"/>
          <a:ext cx="2508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4000" imgH="155160" progId="">
                  <p:embed/>
                </p:oleObj>
              </mc:Choice>
              <mc:Fallback>
                <p:oleObj name="Formula" r:id="rId6" imgW="144000" imgH="155160" progId="">
                  <p:embed/>
                  <p:pic>
                    <p:nvPicPr>
                      <p:cNvPr id="16390" name="Object 275">
                        <a:extLst>
                          <a:ext uri="{FF2B5EF4-FFF2-40B4-BE49-F238E27FC236}">
                            <a16:creationId xmlns:a16="http://schemas.microsoft.com/office/drawing/2014/main" id="{86891034-CEF2-4E62-861D-D5EC9EFC05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524" y="2899082"/>
                        <a:ext cx="2508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72">
            <a:extLst>
              <a:ext uri="{FF2B5EF4-FFF2-40B4-BE49-F238E27FC236}">
                <a16:creationId xmlns:a16="http://schemas.microsoft.com/office/drawing/2014/main" id="{21AFE0C0-A67B-441F-B81A-440DE3070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472750"/>
              </p:ext>
            </p:extLst>
          </p:nvPr>
        </p:nvGraphicFramePr>
        <p:xfrm>
          <a:off x="6880867" y="2918059"/>
          <a:ext cx="7366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411480" imgH="151560" progId="">
                  <p:embed/>
                </p:oleObj>
              </mc:Choice>
              <mc:Fallback>
                <p:oleObj name="Formula" r:id="rId8" imgW="411480" imgH="151560" progId="">
                  <p:embed/>
                  <p:pic>
                    <p:nvPicPr>
                      <p:cNvPr id="16387" name="Object 272">
                        <a:extLst>
                          <a:ext uri="{FF2B5EF4-FFF2-40B4-BE49-F238E27FC236}">
                            <a16:creationId xmlns:a16="http://schemas.microsoft.com/office/drawing/2014/main" id="{9BCD82AA-53B7-45E2-B7CD-83E400784D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0867" y="2918059"/>
                        <a:ext cx="7366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77">
            <a:extLst>
              <a:ext uri="{FF2B5EF4-FFF2-40B4-BE49-F238E27FC236}">
                <a16:creationId xmlns:a16="http://schemas.microsoft.com/office/drawing/2014/main" id="{8B80809B-0C4A-4C59-803B-AB0B47F0F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388753"/>
              </p:ext>
            </p:extLst>
          </p:nvPr>
        </p:nvGraphicFramePr>
        <p:xfrm>
          <a:off x="1452298" y="3429000"/>
          <a:ext cx="99853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769320" imgH="208080" progId="">
                  <p:embed/>
                </p:oleObj>
              </mc:Choice>
              <mc:Fallback>
                <p:oleObj name="Formula" r:id="rId10" imgW="769320" imgH="208080" progId="">
                  <p:embed/>
                  <p:pic>
                    <p:nvPicPr>
                      <p:cNvPr id="16392" name="Object 277">
                        <a:extLst>
                          <a:ext uri="{FF2B5EF4-FFF2-40B4-BE49-F238E27FC236}">
                            <a16:creationId xmlns:a16="http://schemas.microsoft.com/office/drawing/2014/main" id="{6A7D9878-0AAD-4773-A4C8-4F4B8FFB02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298" y="3429000"/>
                        <a:ext cx="998538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7D3172EF-05C8-4A2B-B129-433442CBFA80}"/>
              </a:ext>
            </a:extLst>
          </p:cNvPr>
          <p:cNvSpPr txBox="1">
            <a:spLocks/>
          </p:cNvSpPr>
          <p:nvPr/>
        </p:nvSpPr>
        <p:spPr>
          <a:xfrm>
            <a:off x="260350" y="3215402"/>
            <a:ext cx="11464396" cy="4514565"/>
          </a:xfrm>
          <a:prstGeom prst="rect">
            <a:avLst/>
          </a:prstGeom>
        </p:spPr>
        <p:txBody>
          <a:bodyPr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zh-CN" altLang="en-US" kern="0" dirty="0"/>
          </a:p>
          <a:p>
            <a:pPr marL="0" indent="0"/>
            <a:r>
              <a:rPr lang="zh-CN" altLang="en-US" kern="0" dirty="0"/>
              <a:t>假设样本的生成过程由高斯混合分布给出</a:t>
            </a: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</a:t>
            </a:r>
            <a:r>
              <a:rPr lang="zh-CN" altLang="en-US" kern="0" dirty="0"/>
              <a:t>首先根据</a:t>
            </a:r>
            <a:r>
              <a:rPr lang="en-US" altLang="zh-CN" kern="0" dirty="0"/>
              <a:t>α</a:t>
            </a:r>
            <a:r>
              <a:rPr lang="en-US" altLang="zh-CN" kern="0" baseline="-25000" dirty="0"/>
              <a:t>1</a:t>
            </a:r>
            <a:r>
              <a:rPr lang="en-US" altLang="zh-CN" kern="0" dirty="0"/>
              <a:t>,α</a:t>
            </a:r>
            <a:r>
              <a:rPr lang="en-US" altLang="zh-CN" kern="0" baseline="-25000" dirty="0"/>
              <a:t>2</a:t>
            </a:r>
            <a:r>
              <a:rPr lang="en-US" altLang="zh-CN" kern="0" dirty="0"/>
              <a:t>,…. ,α</a:t>
            </a:r>
            <a:r>
              <a:rPr lang="en-US" altLang="zh-CN" kern="0" baseline="-25000" dirty="0"/>
              <a:t>k</a:t>
            </a:r>
            <a:r>
              <a:rPr lang="zh-CN" altLang="en-US" kern="0" dirty="0"/>
              <a:t>定义的先验分布选择高斯混合成分，其中</a:t>
            </a:r>
            <a:r>
              <a:rPr lang="en-US" altLang="zh-CN" kern="0" dirty="0"/>
              <a:t>α</a:t>
            </a:r>
            <a:r>
              <a:rPr lang="en-US" altLang="zh-CN" kern="0" baseline="-25000" dirty="0"/>
              <a:t>i</a:t>
            </a:r>
            <a:r>
              <a:rPr lang="zh-CN" altLang="en-US" kern="0" dirty="0"/>
              <a:t>为选择第</a:t>
            </a:r>
            <a:r>
              <a:rPr lang="en-US" altLang="zh-CN" kern="0" dirty="0"/>
              <a:t>i</a:t>
            </a:r>
            <a:r>
              <a:rPr lang="zh-CN" altLang="en-US" kern="0" dirty="0"/>
              <a:t>个混合成分的概率。</a:t>
            </a: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zh-CN" altLang="en-US" kern="0" dirty="0"/>
              <a:t>然后根据被选择的混合成分概率密度函数进行采样，从而生成相应样本。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 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4112648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215150-C82E-4FD8-A23C-0D0E634E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151760-380A-4181-94E1-36D1736D15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23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3CC4983-1BCD-4D20-BCAA-55B1C546BC55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 </a:t>
            </a:r>
            <a:r>
              <a:rPr lang="en-US" altLang="zh-CN" kern="0"/>
              <a:t>– </a:t>
            </a:r>
            <a:r>
              <a:rPr lang="zh-CN" altLang="en-US" kern="0"/>
              <a:t>高斯混合聚类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4B4825-51B2-4F45-BFE2-816867CA07FB}"/>
              </a:ext>
            </a:extLst>
          </p:cNvPr>
          <p:cNvSpPr txBox="1">
            <a:spLocks/>
          </p:cNvSpPr>
          <p:nvPr/>
        </p:nvSpPr>
        <p:spPr>
          <a:xfrm>
            <a:off x="969267" y="1050239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 dirty="0"/>
              <a:t>模型求解：最大化（对数）似然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6D2EA88C-2707-4205-B273-93D276536363}"/>
              </a:ext>
            </a:extLst>
          </p:cNvPr>
          <p:cNvSpPr txBox="1">
            <a:spLocks/>
          </p:cNvSpPr>
          <p:nvPr/>
        </p:nvSpPr>
        <p:spPr bwMode="auto">
          <a:xfrm>
            <a:off x="969267" y="3063782"/>
            <a:ext cx="86169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/>
          <a:lstStyle>
            <a:lvl1pPr marL="228600" indent="-358775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</a:pPr>
            <a:r>
              <a:rPr lang="zh-CN" altLang="en-US" sz="2200" dirty="0"/>
              <a:t>令：</a:t>
            </a:r>
          </a:p>
        </p:txBody>
      </p:sp>
      <p:sp>
        <p:nvSpPr>
          <p:cNvPr id="7" name="右箭头 10">
            <a:extLst>
              <a:ext uri="{FF2B5EF4-FFF2-40B4-BE49-F238E27FC236}">
                <a16:creationId xmlns:a16="http://schemas.microsoft.com/office/drawing/2014/main" id="{1888F891-3383-4170-A153-71314FCA2A3D}"/>
              </a:ext>
            </a:extLst>
          </p:cNvPr>
          <p:cNvSpPr/>
          <p:nvPr/>
        </p:nvSpPr>
        <p:spPr>
          <a:xfrm>
            <a:off x="4427537" y="3351710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8" name="Object 1818">
            <a:extLst>
              <a:ext uri="{FF2B5EF4-FFF2-40B4-BE49-F238E27FC236}">
                <a16:creationId xmlns:a16="http://schemas.microsoft.com/office/drawing/2014/main" id="{BF996720-2125-4098-BE67-AC20CFA093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401709"/>
              </p:ext>
            </p:extLst>
          </p:nvPr>
        </p:nvGraphicFramePr>
        <p:xfrm>
          <a:off x="2270999" y="1874744"/>
          <a:ext cx="324485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675080" imgH="481680" progId="">
                  <p:embed/>
                </p:oleObj>
              </mc:Choice>
              <mc:Fallback>
                <p:oleObj name="Formula" r:id="rId2" imgW="1675080" imgH="481680" progId="">
                  <p:embed/>
                  <p:pic>
                    <p:nvPicPr>
                      <p:cNvPr id="18434" name="Object 1818">
                        <a:extLst>
                          <a:ext uri="{FF2B5EF4-FFF2-40B4-BE49-F238E27FC236}">
                            <a16:creationId xmlns:a16="http://schemas.microsoft.com/office/drawing/2014/main" id="{F54A6451-B223-4C85-BDA6-782008DE66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999" y="1874744"/>
                        <a:ext cx="3244850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19">
            <a:extLst>
              <a:ext uri="{FF2B5EF4-FFF2-40B4-BE49-F238E27FC236}">
                <a16:creationId xmlns:a16="http://schemas.microsoft.com/office/drawing/2014/main" id="{1D761A85-262E-4EBA-8CC3-BF33CC0DB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377362"/>
              </p:ext>
            </p:extLst>
          </p:nvPr>
        </p:nvGraphicFramePr>
        <p:xfrm>
          <a:off x="5740364" y="1903318"/>
          <a:ext cx="36417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999800" imgH="481680" progId="">
                  <p:embed/>
                </p:oleObj>
              </mc:Choice>
              <mc:Fallback>
                <p:oleObj name="Formula" r:id="rId4" imgW="1999800" imgH="481680" progId="">
                  <p:embed/>
                  <p:pic>
                    <p:nvPicPr>
                      <p:cNvPr id="18435" name="Object 1819">
                        <a:extLst>
                          <a:ext uri="{FF2B5EF4-FFF2-40B4-BE49-F238E27FC236}">
                            <a16:creationId xmlns:a16="http://schemas.microsoft.com/office/drawing/2014/main" id="{38952AB9-6075-45DF-AF5C-37272327EC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364" y="1903318"/>
                        <a:ext cx="364172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820">
            <a:extLst>
              <a:ext uri="{FF2B5EF4-FFF2-40B4-BE49-F238E27FC236}">
                <a16:creationId xmlns:a16="http://schemas.microsoft.com/office/drawing/2014/main" id="{8B4284FE-735C-49AB-A9B4-4984FF1E2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761578"/>
              </p:ext>
            </p:extLst>
          </p:nvPr>
        </p:nvGraphicFramePr>
        <p:xfrm>
          <a:off x="2101850" y="3116760"/>
          <a:ext cx="1760537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827640" imgH="383760" progId="">
                  <p:embed/>
                </p:oleObj>
              </mc:Choice>
              <mc:Fallback>
                <p:oleObj name="Formula" r:id="rId6" imgW="827640" imgH="383760" progId="">
                  <p:embed/>
                  <p:pic>
                    <p:nvPicPr>
                      <p:cNvPr id="18436" name="Object 1820">
                        <a:extLst>
                          <a:ext uri="{FF2B5EF4-FFF2-40B4-BE49-F238E27FC236}">
                            <a16:creationId xmlns:a16="http://schemas.microsoft.com/office/drawing/2014/main" id="{D6750056-F468-49D6-8896-837157685A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3116760"/>
                        <a:ext cx="1760537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821">
            <a:extLst>
              <a:ext uri="{FF2B5EF4-FFF2-40B4-BE49-F238E27FC236}">
                <a16:creationId xmlns:a16="http://schemas.microsoft.com/office/drawing/2014/main" id="{29AB865E-09F4-4695-985C-E9DA39C0F1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56045"/>
              </p:ext>
            </p:extLst>
          </p:nvPr>
        </p:nvGraphicFramePr>
        <p:xfrm>
          <a:off x="6096000" y="3056435"/>
          <a:ext cx="22733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043640" imgH="432360" progId="">
                  <p:embed/>
                </p:oleObj>
              </mc:Choice>
              <mc:Fallback>
                <p:oleObj name="Formula" r:id="rId8" imgW="1043640" imgH="432360" progId="">
                  <p:embed/>
                  <p:pic>
                    <p:nvPicPr>
                      <p:cNvPr id="18437" name="Object 1821">
                        <a:extLst>
                          <a:ext uri="{FF2B5EF4-FFF2-40B4-BE49-F238E27FC236}">
                            <a16:creationId xmlns:a16="http://schemas.microsoft.com/office/drawing/2014/main" id="{FEEE675B-13AE-4F2E-914D-E7030012BC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056435"/>
                        <a:ext cx="22733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07775547-ACDC-4AD6-AE61-8E21C707ACA6}"/>
              </a:ext>
            </a:extLst>
          </p:cNvPr>
          <p:cNvSpPr txBox="1">
            <a:spLocks/>
          </p:cNvSpPr>
          <p:nvPr/>
        </p:nvSpPr>
        <p:spPr bwMode="auto">
          <a:xfrm>
            <a:off x="969267" y="4289674"/>
            <a:ext cx="86169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/>
          <a:lstStyle>
            <a:lvl1pPr marL="228600" indent="-358775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</a:pPr>
            <a:r>
              <a:rPr lang="zh-CN" altLang="en-US" sz="2200" dirty="0"/>
              <a:t>令：</a:t>
            </a:r>
          </a:p>
        </p:txBody>
      </p:sp>
      <p:sp>
        <p:nvSpPr>
          <p:cNvPr id="13" name="右箭头 10">
            <a:extLst>
              <a:ext uri="{FF2B5EF4-FFF2-40B4-BE49-F238E27FC236}">
                <a16:creationId xmlns:a16="http://schemas.microsoft.com/office/drawing/2014/main" id="{BEC9ED6D-8077-421D-8679-73BE4DD01E2B}"/>
              </a:ext>
            </a:extLst>
          </p:cNvPr>
          <p:cNvSpPr/>
          <p:nvPr/>
        </p:nvSpPr>
        <p:spPr>
          <a:xfrm>
            <a:off x="3908425" y="4709770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14" name="Object 903">
            <a:extLst>
              <a:ext uri="{FF2B5EF4-FFF2-40B4-BE49-F238E27FC236}">
                <a16:creationId xmlns:a16="http://schemas.microsoft.com/office/drawing/2014/main" id="{4C0A0D08-C6C0-4243-95EE-0607FE70E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772228"/>
              </p:ext>
            </p:extLst>
          </p:nvPr>
        </p:nvGraphicFramePr>
        <p:xfrm>
          <a:off x="2101850" y="4514508"/>
          <a:ext cx="14890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827640" imgH="369360" progId="">
                  <p:embed/>
                </p:oleObj>
              </mc:Choice>
              <mc:Fallback>
                <p:oleObj name="Formula" r:id="rId10" imgW="827640" imgH="369360" progId="">
                  <p:embed/>
                  <p:pic>
                    <p:nvPicPr>
                      <p:cNvPr id="19458" name="Object 903">
                        <a:extLst>
                          <a:ext uri="{FF2B5EF4-FFF2-40B4-BE49-F238E27FC236}">
                            <a16:creationId xmlns:a16="http://schemas.microsoft.com/office/drawing/2014/main" id="{207139DD-93A0-4C09-8F12-25EF4904B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4514508"/>
                        <a:ext cx="14890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904">
            <a:extLst>
              <a:ext uri="{FF2B5EF4-FFF2-40B4-BE49-F238E27FC236}">
                <a16:creationId xmlns:a16="http://schemas.microsoft.com/office/drawing/2014/main" id="{2C02DF68-335F-4720-970A-B16792A41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928754"/>
              </p:ext>
            </p:extLst>
          </p:nvPr>
        </p:nvGraphicFramePr>
        <p:xfrm>
          <a:off x="5330825" y="4397033"/>
          <a:ext cx="4570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2150640" imgH="438120" progId="">
                  <p:embed/>
                </p:oleObj>
              </mc:Choice>
              <mc:Fallback>
                <p:oleObj name="Formula" r:id="rId12" imgW="2150640" imgH="438120" progId="">
                  <p:embed/>
                  <p:pic>
                    <p:nvPicPr>
                      <p:cNvPr id="19459" name="Object 904">
                        <a:extLst>
                          <a:ext uri="{FF2B5EF4-FFF2-40B4-BE49-F238E27FC236}">
                            <a16:creationId xmlns:a16="http://schemas.microsoft.com/office/drawing/2014/main" id="{A802526C-B1A4-4C5C-B719-59CE22B128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825" y="4397033"/>
                        <a:ext cx="4570413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4074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7A57F9-2EC1-4370-B4DB-AE19939C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8DDC8B-9F4D-4FED-9783-3DE976F51F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24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7F59C4B-8008-4C01-B625-F2F0CD1A981A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高斯混合聚类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561829-7A3F-44D8-A8D2-07F627B2D1AF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/>
              <a:t>算法伪代码：</a:t>
            </a:r>
            <a:endParaRPr lang="zh-CN" altLang="en-US" kern="0" dirty="0"/>
          </a:p>
        </p:txBody>
      </p:sp>
      <p:pic>
        <p:nvPicPr>
          <p:cNvPr id="6" name="Picture 3" descr="G:\Users\lamda\Desktop\figures\GMM_algo.png">
            <a:extLst>
              <a:ext uri="{FF2B5EF4-FFF2-40B4-BE49-F238E27FC236}">
                <a16:creationId xmlns:a16="http://schemas.microsoft.com/office/drawing/2014/main" id="{14DA5090-B1AD-4F69-B6CB-90AD1677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18" y="1131710"/>
            <a:ext cx="5592763" cy="508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62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D2A592-45C9-4DA0-8522-4EDF2F58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07A21E-D3CB-49B5-ABCA-5F4AE85D8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25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E5862F-D413-4430-AC7B-DB2AEC023740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高斯混合聚类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8FAEAEC-5B97-48BE-9D60-2A4E89B7E08E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/>
              <a:t>聚类效果：</a:t>
            </a:r>
          </a:p>
        </p:txBody>
      </p:sp>
      <p:pic>
        <p:nvPicPr>
          <p:cNvPr id="6" name="Picture 2" descr="G:\Users\lamda\Desktop\figures\GMM_fig.png">
            <a:extLst>
              <a:ext uri="{FF2B5EF4-FFF2-40B4-BE49-F238E27FC236}">
                <a16:creationId xmlns:a16="http://schemas.microsoft.com/office/drawing/2014/main" id="{C63B4D10-0C2F-4193-AA08-ABCF53D6C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266825"/>
            <a:ext cx="593090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4D661D-4591-461C-BB4F-0B9EB172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35FDE3-E098-47D4-86E4-10DC74D13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26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ACD460F-05F2-456D-9354-34BB872C96C0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3D7147-8789-4B54-85CD-ABC428648972}"/>
              </a:ext>
            </a:extLst>
          </p:cNvPr>
          <p:cNvSpPr txBox="1">
            <a:spLocks/>
          </p:cNvSpPr>
          <p:nvPr/>
        </p:nvSpPr>
        <p:spPr>
          <a:xfrm>
            <a:off x="373365" y="1490662"/>
            <a:ext cx="11678221" cy="5062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密度聚类的定义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密度聚类也称为“基于密度的聚类” </a:t>
            </a:r>
            <a:r>
              <a:rPr lang="en-US" altLang="zh-CN" kern="0"/>
              <a:t>(density-based clustering)</a:t>
            </a:r>
            <a:r>
              <a:rPr lang="zh-CN" altLang="en-US" kern="0"/>
              <a:t>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此类算法假设聚类结构能通过样本分布的紧密程度来确定。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通常情况下，密度聚类算法从样本密度的角度来考察样本之间的可连接性，并基于可连接样本不断扩展聚类簇来获得最终的聚类结果。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接下来介绍</a:t>
            </a:r>
            <a:r>
              <a:rPr lang="en-US" altLang="zh-CN" kern="0"/>
              <a:t>DBSCAN</a:t>
            </a:r>
            <a:r>
              <a:rPr lang="zh-CN" altLang="en-US" kern="0"/>
              <a:t>这一密度聚类算法。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075706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854F28-24C9-4A17-84EC-A25250E3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8574F1-FD7A-48AA-AE7E-25163FFD5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27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FC4EAB-C6CF-43E7-849A-DA3789DEE30D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B00672A-38DB-46DB-8798-0B1B3A2B8CA8}"/>
              </a:ext>
            </a:extLst>
          </p:cNvPr>
          <p:cNvSpPr txBox="1">
            <a:spLocks/>
          </p:cNvSpPr>
          <p:nvPr/>
        </p:nvSpPr>
        <p:spPr>
          <a:xfrm>
            <a:off x="0" y="1020245"/>
            <a:ext cx="12192000" cy="49815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 dirty="0"/>
              <a:t>DBSCAN</a:t>
            </a:r>
            <a:r>
              <a:rPr lang="zh-CN" altLang="en-US" kern="0" dirty="0"/>
              <a:t>算法：基于一组“邻域”参数                   来刻画样本分布的紧密程度。</a:t>
            </a:r>
          </a:p>
          <a:p>
            <a:pPr indent="-358775"/>
            <a:r>
              <a:rPr lang="zh-CN" altLang="en-US" kern="0" dirty="0"/>
              <a:t>基本概念：</a:t>
            </a:r>
          </a:p>
          <a:p>
            <a:pPr lvl="1" indent="-358775"/>
            <a:r>
              <a:rPr lang="zh-CN" altLang="en-US" kern="0" dirty="0"/>
              <a:t>     邻域：对样本           ，其   邻域包含样本集</a:t>
            </a:r>
            <a:r>
              <a:rPr lang="en-US" altLang="zh-CN" kern="0" dirty="0"/>
              <a:t>D</a:t>
            </a:r>
            <a:r>
              <a:rPr lang="zh-CN" altLang="en-US" kern="0" dirty="0"/>
              <a:t>中与     的距离不大于    的样本；</a:t>
            </a:r>
          </a:p>
          <a:p>
            <a:pPr lvl="1" indent="-358775"/>
            <a:r>
              <a:rPr lang="zh-CN" altLang="en-US" kern="0" dirty="0"/>
              <a:t>核心对象：若样本    的   邻域至少包含</a:t>
            </a:r>
            <a:r>
              <a:rPr lang="en-US" altLang="zh-CN" sz="1800" kern="0" dirty="0" err="1"/>
              <a:t>MinPts</a:t>
            </a:r>
            <a:r>
              <a:rPr lang="zh-CN" altLang="en-US" kern="0" dirty="0"/>
              <a:t>个样本，则该样本点为一个核心对象；</a:t>
            </a:r>
          </a:p>
          <a:p>
            <a:pPr lvl="1" indent="-358775"/>
            <a:r>
              <a:rPr lang="zh-CN" altLang="en-US" kern="0" dirty="0"/>
              <a:t>密度直达：若样本     位于样本    的   邻域中，且   是一个核心对象，则称样本    由    密度直达；</a:t>
            </a:r>
          </a:p>
          <a:p>
            <a:pPr lvl="1" indent="-358775"/>
            <a:r>
              <a:rPr lang="zh-CN" altLang="en-US" kern="0" dirty="0"/>
              <a:t>密度可达：对样本   与    ，若存在样本序列                            ，其中</a:t>
            </a:r>
          </a:p>
          <a:p>
            <a:pPr lvl="1" indent="-358775">
              <a:buFont typeface="Wingdings" panose="05000000000000000000" pitchFamily="2" charset="2"/>
              <a:buNone/>
            </a:pPr>
            <a:r>
              <a:rPr lang="zh-CN" altLang="en-US" kern="0" dirty="0"/>
              <a:t>     且         由    密度直达，则该两样本密度可达；      </a:t>
            </a:r>
          </a:p>
          <a:p>
            <a:pPr lvl="1" indent="-358775"/>
            <a:r>
              <a:rPr lang="zh-CN" altLang="en-US" kern="0" dirty="0"/>
              <a:t>密度相连：对样本    与    ，若存在样本     使得两样本均由    密度可达，则称该两样本密度相连。</a:t>
            </a:r>
          </a:p>
        </p:txBody>
      </p:sp>
      <p:graphicFrame>
        <p:nvGraphicFramePr>
          <p:cNvPr id="6" name="Object 402">
            <a:extLst>
              <a:ext uri="{FF2B5EF4-FFF2-40B4-BE49-F238E27FC236}">
                <a16:creationId xmlns:a16="http://schemas.microsoft.com/office/drawing/2014/main" id="{F905A860-F3B9-410F-B8C2-F033E9A3EF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627580"/>
              </p:ext>
            </p:extLst>
          </p:nvPr>
        </p:nvGraphicFramePr>
        <p:xfrm>
          <a:off x="7234381" y="1156504"/>
          <a:ext cx="144938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64640" imgH="177480" progId="">
                  <p:embed/>
                </p:oleObj>
              </mc:Choice>
              <mc:Fallback>
                <p:oleObj name="Formula" r:id="rId2" imgW="764640" imgH="177480" progId="">
                  <p:embed/>
                  <p:pic>
                    <p:nvPicPr>
                      <p:cNvPr id="20482" name="Object 402">
                        <a:extLst>
                          <a:ext uri="{FF2B5EF4-FFF2-40B4-BE49-F238E27FC236}">
                            <a16:creationId xmlns:a16="http://schemas.microsoft.com/office/drawing/2014/main" id="{D179D375-9EFE-4ABE-A032-E4F0F32F25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4381" y="1156504"/>
                        <a:ext cx="144938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05">
            <a:extLst>
              <a:ext uri="{FF2B5EF4-FFF2-40B4-BE49-F238E27FC236}">
                <a16:creationId xmlns:a16="http://schemas.microsoft.com/office/drawing/2014/main" id="{75F3C432-E7DC-4870-94EC-69D2B0E4B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510500"/>
              </p:ext>
            </p:extLst>
          </p:nvPr>
        </p:nvGraphicFramePr>
        <p:xfrm>
          <a:off x="3300412" y="2680128"/>
          <a:ext cx="90328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454320" imgH="167760" progId="">
                  <p:embed/>
                </p:oleObj>
              </mc:Choice>
              <mc:Fallback>
                <p:oleObj name="Formula" r:id="rId4" imgW="454320" imgH="167760" progId="">
                  <p:embed/>
                  <p:pic>
                    <p:nvPicPr>
                      <p:cNvPr id="20485" name="Object 405">
                        <a:extLst>
                          <a:ext uri="{FF2B5EF4-FFF2-40B4-BE49-F238E27FC236}">
                            <a16:creationId xmlns:a16="http://schemas.microsoft.com/office/drawing/2014/main" id="{7F2D5C3A-D51A-4FDE-A263-C40C77B333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12" y="2680128"/>
                        <a:ext cx="903288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03">
            <a:extLst>
              <a:ext uri="{FF2B5EF4-FFF2-40B4-BE49-F238E27FC236}">
                <a16:creationId xmlns:a16="http://schemas.microsoft.com/office/drawing/2014/main" id="{9D313F7F-972C-4F6C-B79F-F620113C81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080214"/>
              </p:ext>
            </p:extLst>
          </p:nvPr>
        </p:nvGraphicFramePr>
        <p:xfrm>
          <a:off x="1068172" y="2680128"/>
          <a:ext cx="267343" cy="381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1200" imgH="117360" progId="">
                  <p:embed/>
                </p:oleObj>
              </mc:Choice>
              <mc:Fallback>
                <p:oleObj name="Formula" r:id="rId6" imgW="61200" imgH="117360" progId="">
                  <p:embed/>
                  <p:pic>
                    <p:nvPicPr>
                      <p:cNvPr id="20483" name="Object 403">
                        <a:extLst>
                          <a:ext uri="{FF2B5EF4-FFF2-40B4-BE49-F238E27FC236}">
                            <a16:creationId xmlns:a16="http://schemas.microsoft.com/office/drawing/2014/main" id="{2B8A6B4C-1E75-4898-AE16-77BBB95F3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172" y="2680128"/>
                        <a:ext cx="267343" cy="3816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03">
            <a:extLst>
              <a:ext uri="{FF2B5EF4-FFF2-40B4-BE49-F238E27FC236}">
                <a16:creationId xmlns:a16="http://schemas.microsoft.com/office/drawing/2014/main" id="{C3AEEACE-B584-492D-A9EF-658CF77CC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875257"/>
              </p:ext>
            </p:extLst>
          </p:nvPr>
        </p:nvGraphicFramePr>
        <p:xfrm>
          <a:off x="4743200" y="2730439"/>
          <a:ext cx="1968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1200" imgH="117360" progId="">
                  <p:embed/>
                </p:oleObj>
              </mc:Choice>
              <mc:Fallback>
                <p:oleObj name="Formula" r:id="rId6" imgW="61200" imgH="117360" progId="">
                  <p:embed/>
                  <p:pic>
                    <p:nvPicPr>
                      <p:cNvPr id="20483" name="Object 403">
                        <a:extLst>
                          <a:ext uri="{FF2B5EF4-FFF2-40B4-BE49-F238E27FC236}">
                            <a16:creationId xmlns:a16="http://schemas.microsoft.com/office/drawing/2014/main" id="{2B8A6B4C-1E75-4898-AE16-77BBB95F3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3200" y="2730439"/>
                        <a:ext cx="196850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03">
            <a:extLst>
              <a:ext uri="{FF2B5EF4-FFF2-40B4-BE49-F238E27FC236}">
                <a16:creationId xmlns:a16="http://schemas.microsoft.com/office/drawing/2014/main" id="{ACC9AC8F-8AC8-4577-A1D1-25BC28063E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025258"/>
              </p:ext>
            </p:extLst>
          </p:nvPr>
        </p:nvGraphicFramePr>
        <p:xfrm>
          <a:off x="10500784" y="2707115"/>
          <a:ext cx="1968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1200" imgH="117360" progId="">
                  <p:embed/>
                </p:oleObj>
              </mc:Choice>
              <mc:Fallback>
                <p:oleObj name="Formula" r:id="rId6" imgW="61200" imgH="117360" progId="">
                  <p:embed/>
                  <p:pic>
                    <p:nvPicPr>
                      <p:cNvPr id="20483" name="Object 403">
                        <a:extLst>
                          <a:ext uri="{FF2B5EF4-FFF2-40B4-BE49-F238E27FC236}">
                            <a16:creationId xmlns:a16="http://schemas.microsoft.com/office/drawing/2014/main" id="{2B8A6B4C-1E75-4898-AE16-77BBB95F3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0784" y="2707115"/>
                        <a:ext cx="196850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06">
            <a:extLst>
              <a:ext uri="{FF2B5EF4-FFF2-40B4-BE49-F238E27FC236}">
                <a16:creationId xmlns:a16="http://schemas.microsoft.com/office/drawing/2014/main" id="{D2DA3AE9-35C5-4433-AF91-C7B2D83153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373928"/>
              </p:ext>
            </p:extLst>
          </p:nvPr>
        </p:nvGraphicFramePr>
        <p:xfrm>
          <a:off x="8151687" y="2719815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34640" imgH="130680" progId="">
                  <p:embed/>
                </p:oleObj>
              </mc:Choice>
              <mc:Fallback>
                <p:oleObj name="Formula" r:id="rId8" imgW="134640" imgH="130680" progId="">
                  <p:embed/>
                  <p:pic>
                    <p:nvPicPr>
                      <p:cNvPr id="20486" name="Object 406">
                        <a:extLst>
                          <a:ext uri="{FF2B5EF4-FFF2-40B4-BE49-F238E27FC236}">
                            <a16:creationId xmlns:a16="http://schemas.microsoft.com/office/drawing/2014/main" id="{7BC36093-F8B6-4E24-BAB6-DD223B75CD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1687" y="2719815"/>
                        <a:ext cx="27622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15">
            <a:extLst>
              <a:ext uri="{FF2B5EF4-FFF2-40B4-BE49-F238E27FC236}">
                <a16:creationId xmlns:a16="http://schemas.microsoft.com/office/drawing/2014/main" id="{5EC3D37F-DDC0-47AC-8D08-6383DBD0D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124055"/>
              </p:ext>
            </p:extLst>
          </p:nvPr>
        </p:nvGraphicFramePr>
        <p:xfrm>
          <a:off x="3613943" y="3160713"/>
          <a:ext cx="2762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4640" imgH="130680" progId="">
                  <p:embed/>
                </p:oleObj>
              </mc:Choice>
              <mc:Fallback>
                <p:oleObj name="Formula" r:id="rId10" imgW="134640" imgH="130680" progId="">
                  <p:embed/>
                  <p:pic>
                    <p:nvPicPr>
                      <p:cNvPr id="20495" name="Object 415">
                        <a:extLst>
                          <a:ext uri="{FF2B5EF4-FFF2-40B4-BE49-F238E27FC236}">
                            <a16:creationId xmlns:a16="http://schemas.microsoft.com/office/drawing/2014/main" id="{3F498CD4-F4BA-4532-A271-353CDE2EC7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943" y="3160713"/>
                        <a:ext cx="27622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03">
            <a:extLst>
              <a:ext uri="{FF2B5EF4-FFF2-40B4-BE49-F238E27FC236}">
                <a16:creationId xmlns:a16="http://schemas.microsoft.com/office/drawing/2014/main" id="{61EE3483-5AB5-44D7-BA10-3CD7134B18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48107"/>
              </p:ext>
            </p:extLst>
          </p:nvPr>
        </p:nvGraphicFramePr>
        <p:xfrm>
          <a:off x="4203700" y="3160713"/>
          <a:ext cx="234663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1200" imgH="117360" progId="">
                  <p:embed/>
                </p:oleObj>
              </mc:Choice>
              <mc:Fallback>
                <p:oleObj name="Formula" r:id="rId6" imgW="61200" imgH="117360" progId="">
                  <p:embed/>
                  <p:pic>
                    <p:nvPicPr>
                      <p:cNvPr id="9" name="Object 403">
                        <a:extLst>
                          <a:ext uri="{FF2B5EF4-FFF2-40B4-BE49-F238E27FC236}">
                            <a16:creationId xmlns:a16="http://schemas.microsoft.com/office/drawing/2014/main" id="{C3AEEACE-B584-492D-A9EF-658CF77CC7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160713"/>
                        <a:ext cx="234663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03">
            <a:extLst>
              <a:ext uri="{FF2B5EF4-FFF2-40B4-BE49-F238E27FC236}">
                <a16:creationId xmlns:a16="http://schemas.microsoft.com/office/drawing/2014/main" id="{EAADF9C8-C25E-4FB2-852B-ECE0FAAF5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889376"/>
              </p:ext>
            </p:extLst>
          </p:nvPr>
        </p:nvGraphicFramePr>
        <p:xfrm>
          <a:off x="5899150" y="4063662"/>
          <a:ext cx="1968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1200" imgH="117360" progId="">
                  <p:embed/>
                </p:oleObj>
              </mc:Choice>
              <mc:Fallback>
                <p:oleObj name="Formula" r:id="rId6" imgW="61200" imgH="117360" progId="">
                  <p:embed/>
                  <p:pic>
                    <p:nvPicPr>
                      <p:cNvPr id="9" name="Object 403">
                        <a:extLst>
                          <a:ext uri="{FF2B5EF4-FFF2-40B4-BE49-F238E27FC236}">
                            <a16:creationId xmlns:a16="http://schemas.microsoft.com/office/drawing/2014/main" id="{C3AEEACE-B584-492D-A9EF-658CF77CC7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50" y="4063662"/>
                        <a:ext cx="196850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15">
            <a:extLst>
              <a:ext uri="{FF2B5EF4-FFF2-40B4-BE49-F238E27FC236}">
                <a16:creationId xmlns:a16="http://schemas.microsoft.com/office/drawing/2014/main" id="{1ABBC8E8-8B61-4E69-85B1-3739ED29B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377330"/>
              </p:ext>
            </p:extLst>
          </p:nvPr>
        </p:nvGraphicFramePr>
        <p:xfrm>
          <a:off x="3664394" y="4056519"/>
          <a:ext cx="2762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4640" imgH="130680" progId="">
                  <p:embed/>
                </p:oleObj>
              </mc:Choice>
              <mc:Fallback>
                <p:oleObj name="Formula" r:id="rId10" imgW="134640" imgH="130680" progId="">
                  <p:embed/>
                  <p:pic>
                    <p:nvPicPr>
                      <p:cNvPr id="12" name="Object 415">
                        <a:extLst>
                          <a:ext uri="{FF2B5EF4-FFF2-40B4-BE49-F238E27FC236}">
                            <a16:creationId xmlns:a16="http://schemas.microsoft.com/office/drawing/2014/main" id="{5EC3D37F-DDC0-47AC-8D08-6383DBD0D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4394" y="4056519"/>
                        <a:ext cx="27622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07">
            <a:extLst>
              <a:ext uri="{FF2B5EF4-FFF2-40B4-BE49-F238E27FC236}">
                <a16:creationId xmlns:a16="http://schemas.microsoft.com/office/drawing/2014/main" id="{04EA5F4A-64C2-4CDC-A789-25198E56F7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648812"/>
              </p:ext>
            </p:extLst>
          </p:nvPr>
        </p:nvGraphicFramePr>
        <p:xfrm>
          <a:off x="5298112" y="4083506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25280" imgH="118080" progId="">
                  <p:embed/>
                </p:oleObj>
              </mc:Choice>
              <mc:Fallback>
                <p:oleObj name="Formula" r:id="rId11" imgW="125280" imgH="118080" progId="">
                  <p:embed/>
                  <p:pic>
                    <p:nvPicPr>
                      <p:cNvPr id="20487" name="Object 407">
                        <a:extLst>
                          <a:ext uri="{FF2B5EF4-FFF2-40B4-BE49-F238E27FC236}">
                            <a16:creationId xmlns:a16="http://schemas.microsoft.com/office/drawing/2014/main" id="{5591DED3-3D17-48E8-8E14-D9FCC9019D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8112" y="4083506"/>
                        <a:ext cx="25558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07">
            <a:extLst>
              <a:ext uri="{FF2B5EF4-FFF2-40B4-BE49-F238E27FC236}">
                <a16:creationId xmlns:a16="http://schemas.microsoft.com/office/drawing/2014/main" id="{D28ABF45-E0B2-4B13-87B6-C8C4D2524D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409020"/>
              </p:ext>
            </p:extLst>
          </p:nvPr>
        </p:nvGraphicFramePr>
        <p:xfrm>
          <a:off x="7730900" y="4070012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25280" imgH="118080" progId="">
                  <p:embed/>
                </p:oleObj>
              </mc:Choice>
              <mc:Fallback>
                <p:oleObj name="Formula" r:id="rId11" imgW="125280" imgH="118080" progId="">
                  <p:embed/>
                  <p:pic>
                    <p:nvPicPr>
                      <p:cNvPr id="20487" name="Object 407">
                        <a:extLst>
                          <a:ext uri="{FF2B5EF4-FFF2-40B4-BE49-F238E27FC236}">
                            <a16:creationId xmlns:a16="http://schemas.microsoft.com/office/drawing/2014/main" id="{5591DED3-3D17-48E8-8E14-D9FCC9019D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0900" y="4070012"/>
                        <a:ext cx="25558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07">
            <a:extLst>
              <a:ext uri="{FF2B5EF4-FFF2-40B4-BE49-F238E27FC236}">
                <a16:creationId xmlns:a16="http://schemas.microsoft.com/office/drawing/2014/main" id="{1A615A75-C2C8-4C6F-BF23-DF9A15D3FF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418751"/>
              </p:ext>
            </p:extLst>
          </p:nvPr>
        </p:nvGraphicFramePr>
        <p:xfrm>
          <a:off x="1335515" y="4476813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25280" imgH="118080" progId="">
                  <p:embed/>
                </p:oleObj>
              </mc:Choice>
              <mc:Fallback>
                <p:oleObj name="Formula" r:id="rId11" imgW="125280" imgH="118080" progId="">
                  <p:embed/>
                  <p:pic>
                    <p:nvPicPr>
                      <p:cNvPr id="20487" name="Object 407">
                        <a:extLst>
                          <a:ext uri="{FF2B5EF4-FFF2-40B4-BE49-F238E27FC236}">
                            <a16:creationId xmlns:a16="http://schemas.microsoft.com/office/drawing/2014/main" id="{5591DED3-3D17-48E8-8E14-D9FCC9019D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5" y="4476813"/>
                        <a:ext cx="25558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15">
            <a:extLst>
              <a:ext uri="{FF2B5EF4-FFF2-40B4-BE49-F238E27FC236}">
                <a16:creationId xmlns:a16="http://schemas.microsoft.com/office/drawing/2014/main" id="{D1EE20BA-C40F-45B1-A544-75DAA97FEA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151007"/>
              </p:ext>
            </p:extLst>
          </p:nvPr>
        </p:nvGraphicFramePr>
        <p:xfrm>
          <a:off x="704644" y="4420647"/>
          <a:ext cx="2762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4640" imgH="130680" progId="">
                  <p:embed/>
                </p:oleObj>
              </mc:Choice>
              <mc:Fallback>
                <p:oleObj name="Formula" r:id="rId10" imgW="134640" imgH="130680" progId="">
                  <p:embed/>
                  <p:pic>
                    <p:nvPicPr>
                      <p:cNvPr id="12" name="Object 415">
                        <a:extLst>
                          <a:ext uri="{FF2B5EF4-FFF2-40B4-BE49-F238E27FC236}">
                            <a16:creationId xmlns:a16="http://schemas.microsoft.com/office/drawing/2014/main" id="{5EC3D37F-DDC0-47AC-8D08-6383DBD0D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644" y="4420647"/>
                        <a:ext cx="27622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15">
            <a:extLst>
              <a:ext uri="{FF2B5EF4-FFF2-40B4-BE49-F238E27FC236}">
                <a16:creationId xmlns:a16="http://schemas.microsoft.com/office/drawing/2014/main" id="{48859549-0763-44CA-968F-108B6D18D3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679558"/>
              </p:ext>
            </p:extLst>
          </p:nvPr>
        </p:nvGraphicFramePr>
        <p:xfrm>
          <a:off x="4203700" y="4887272"/>
          <a:ext cx="2762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4640" imgH="130680" progId="">
                  <p:embed/>
                </p:oleObj>
              </mc:Choice>
              <mc:Fallback>
                <p:oleObj name="Formula" r:id="rId10" imgW="134640" imgH="130680" progId="">
                  <p:embed/>
                  <p:pic>
                    <p:nvPicPr>
                      <p:cNvPr id="12" name="Object 415">
                        <a:extLst>
                          <a:ext uri="{FF2B5EF4-FFF2-40B4-BE49-F238E27FC236}">
                            <a16:creationId xmlns:a16="http://schemas.microsoft.com/office/drawing/2014/main" id="{5EC3D37F-DDC0-47AC-8D08-6383DBD0D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4887272"/>
                        <a:ext cx="27622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07">
            <a:extLst>
              <a:ext uri="{FF2B5EF4-FFF2-40B4-BE49-F238E27FC236}">
                <a16:creationId xmlns:a16="http://schemas.microsoft.com/office/drawing/2014/main" id="{A2B61581-FF71-4D07-8F12-BB0F24EE8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05113"/>
              </p:ext>
            </p:extLst>
          </p:nvPr>
        </p:nvGraphicFramePr>
        <p:xfrm>
          <a:off x="3624261" y="4952325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25280" imgH="118080" progId="">
                  <p:embed/>
                </p:oleObj>
              </mc:Choice>
              <mc:Fallback>
                <p:oleObj name="Formula" r:id="rId11" imgW="125280" imgH="118080" progId="">
                  <p:embed/>
                  <p:pic>
                    <p:nvPicPr>
                      <p:cNvPr id="19" name="Object 407">
                        <a:extLst>
                          <a:ext uri="{FF2B5EF4-FFF2-40B4-BE49-F238E27FC236}">
                            <a16:creationId xmlns:a16="http://schemas.microsoft.com/office/drawing/2014/main" id="{1A615A75-C2C8-4C6F-BF23-DF9A15D3FF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261" y="4952325"/>
                        <a:ext cx="25558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08">
            <a:extLst>
              <a:ext uri="{FF2B5EF4-FFF2-40B4-BE49-F238E27FC236}">
                <a16:creationId xmlns:a16="http://schemas.microsoft.com/office/drawing/2014/main" id="{19F457BC-EDCD-4E4F-8C6B-56156B64D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73911"/>
              </p:ext>
            </p:extLst>
          </p:nvPr>
        </p:nvGraphicFramePr>
        <p:xfrm>
          <a:off x="7167562" y="4887272"/>
          <a:ext cx="173672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851760" imgH="117360" progId="">
                  <p:embed/>
                </p:oleObj>
              </mc:Choice>
              <mc:Fallback>
                <p:oleObj name="Formula" r:id="rId13" imgW="851760" imgH="117360" progId="">
                  <p:embed/>
                  <p:pic>
                    <p:nvPicPr>
                      <p:cNvPr id="20488" name="Object 408">
                        <a:extLst>
                          <a:ext uri="{FF2B5EF4-FFF2-40B4-BE49-F238E27FC236}">
                            <a16:creationId xmlns:a16="http://schemas.microsoft.com/office/drawing/2014/main" id="{6B7CD6E4-4E6F-4B4B-9EE5-AF75240093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7562" y="4887272"/>
                        <a:ext cx="1736725" cy="24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09">
            <a:extLst>
              <a:ext uri="{FF2B5EF4-FFF2-40B4-BE49-F238E27FC236}">
                <a16:creationId xmlns:a16="http://schemas.microsoft.com/office/drawing/2014/main" id="{5F4048AC-9BFF-4A39-9EDA-EEF03F87D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401739"/>
              </p:ext>
            </p:extLst>
          </p:nvPr>
        </p:nvGraphicFramePr>
        <p:xfrm>
          <a:off x="10020977" y="4926925"/>
          <a:ext cx="20764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1018800" imgH="130680" progId="">
                  <p:embed/>
                </p:oleObj>
              </mc:Choice>
              <mc:Fallback>
                <p:oleObj name="Formula" r:id="rId15" imgW="1018800" imgH="130680" progId="">
                  <p:embed/>
                  <p:pic>
                    <p:nvPicPr>
                      <p:cNvPr id="20489" name="Object 409">
                        <a:extLst>
                          <a:ext uri="{FF2B5EF4-FFF2-40B4-BE49-F238E27FC236}">
                            <a16:creationId xmlns:a16="http://schemas.microsoft.com/office/drawing/2014/main" id="{75DE932B-5CA7-462E-866D-3D6E2F61F4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0977" y="4926925"/>
                        <a:ext cx="207645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10">
            <a:extLst>
              <a:ext uri="{FF2B5EF4-FFF2-40B4-BE49-F238E27FC236}">
                <a16:creationId xmlns:a16="http://schemas.microsoft.com/office/drawing/2014/main" id="{50A2DF48-E96C-48FA-8089-0CB1FD2FC7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489304"/>
              </p:ext>
            </p:extLst>
          </p:nvPr>
        </p:nvGraphicFramePr>
        <p:xfrm>
          <a:off x="1335515" y="5377578"/>
          <a:ext cx="523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7" imgW="257760" imgH="130320" progId="">
                  <p:embed/>
                </p:oleObj>
              </mc:Choice>
              <mc:Fallback>
                <p:oleObj name="Formula" r:id="rId17" imgW="257760" imgH="130320" progId="">
                  <p:embed/>
                  <p:pic>
                    <p:nvPicPr>
                      <p:cNvPr id="20490" name="Object 410">
                        <a:extLst>
                          <a:ext uri="{FF2B5EF4-FFF2-40B4-BE49-F238E27FC236}">
                            <a16:creationId xmlns:a16="http://schemas.microsoft.com/office/drawing/2014/main" id="{D78C06D2-8DC7-4726-97A2-BB6D0C3D71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5" y="5377578"/>
                        <a:ext cx="52387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11">
            <a:extLst>
              <a:ext uri="{FF2B5EF4-FFF2-40B4-BE49-F238E27FC236}">
                <a16:creationId xmlns:a16="http://schemas.microsoft.com/office/drawing/2014/main" id="{51ADBA6E-07E3-4F53-BA6F-7D40D72B06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890817"/>
              </p:ext>
            </p:extLst>
          </p:nvPr>
        </p:nvGraphicFramePr>
        <p:xfrm>
          <a:off x="2226414" y="5402977"/>
          <a:ext cx="252412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9" imgW="124560" imgH="117360" progId="">
                  <p:embed/>
                </p:oleObj>
              </mc:Choice>
              <mc:Fallback>
                <p:oleObj name="Formula" r:id="rId19" imgW="124560" imgH="117360" progId="">
                  <p:embed/>
                  <p:pic>
                    <p:nvPicPr>
                      <p:cNvPr id="20491" name="Object 411">
                        <a:extLst>
                          <a:ext uri="{FF2B5EF4-FFF2-40B4-BE49-F238E27FC236}">
                            <a16:creationId xmlns:a16="http://schemas.microsoft.com/office/drawing/2014/main" id="{F113C579-7D67-4959-B2B5-089D4081BA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6414" y="5402977"/>
                        <a:ext cx="252412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22">
            <a:extLst>
              <a:ext uri="{FF2B5EF4-FFF2-40B4-BE49-F238E27FC236}">
                <a16:creationId xmlns:a16="http://schemas.microsoft.com/office/drawing/2014/main" id="{869BFB00-A59F-46CA-AD11-BA628FBC52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54815"/>
              </p:ext>
            </p:extLst>
          </p:nvPr>
        </p:nvGraphicFramePr>
        <p:xfrm>
          <a:off x="3608388" y="5894904"/>
          <a:ext cx="25717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1" imgW="125280" imgH="118080" progId="">
                  <p:embed/>
                </p:oleObj>
              </mc:Choice>
              <mc:Fallback>
                <p:oleObj name="Formula" r:id="rId21" imgW="125280" imgH="118080" progId="">
                  <p:embed/>
                  <p:pic>
                    <p:nvPicPr>
                      <p:cNvPr id="20502" name="Object 422">
                        <a:extLst>
                          <a:ext uri="{FF2B5EF4-FFF2-40B4-BE49-F238E27FC236}">
                            <a16:creationId xmlns:a16="http://schemas.microsoft.com/office/drawing/2014/main" id="{FE42D70E-AB72-4CFD-ACEE-638EDA453E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5894904"/>
                        <a:ext cx="25717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23">
            <a:extLst>
              <a:ext uri="{FF2B5EF4-FFF2-40B4-BE49-F238E27FC236}">
                <a16:creationId xmlns:a16="http://schemas.microsoft.com/office/drawing/2014/main" id="{6227E3CA-21A7-47F2-B447-A2E4B8E39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882919"/>
              </p:ext>
            </p:extLst>
          </p:nvPr>
        </p:nvGraphicFramePr>
        <p:xfrm>
          <a:off x="4203700" y="5890142"/>
          <a:ext cx="2762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2" imgW="134640" imgH="130680" progId="">
                  <p:embed/>
                </p:oleObj>
              </mc:Choice>
              <mc:Fallback>
                <p:oleObj name="Formula" r:id="rId22" imgW="134640" imgH="130680" progId="">
                  <p:embed/>
                  <p:pic>
                    <p:nvPicPr>
                      <p:cNvPr id="20503" name="Object 423">
                        <a:extLst>
                          <a:ext uri="{FF2B5EF4-FFF2-40B4-BE49-F238E27FC236}">
                            <a16:creationId xmlns:a16="http://schemas.microsoft.com/office/drawing/2014/main" id="{180B79CE-E551-46EE-8B4F-A1BD3114E5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5890142"/>
                        <a:ext cx="27622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12">
            <a:extLst>
              <a:ext uri="{FF2B5EF4-FFF2-40B4-BE49-F238E27FC236}">
                <a16:creationId xmlns:a16="http://schemas.microsoft.com/office/drawing/2014/main" id="{65131BD9-8063-4C82-A30F-2A73C64C8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790254"/>
              </p:ext>
            </p:extLst>
          </p:nvPr>
        </p:nvGraphicFramePr>
        <p:xfrm>
          <a:off x="6526035" y="5881170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3" imgW="146520" imgH="118080" progId="">
                  <p:embed/>
                </p:oleObj>
              </mc:Choice>
              <mc:Fallback>
                <p:oleObj name="Formula" r:id="rId23" imgW="146520" imgH="118080" progId="">
                  <p:embed/>
                  <p:pic>
                    <p:nvPicPr>
                      <p:cNvPr id="20492" name="Object 412">
                        <a:extLst>
                          <a:ext uri="{FF2B5EF4-FFF2-40B4-BE49-F238E27FC236}">
                            <a16:creationId xmlns:a16="http://schemas.microsoft.com/office/drawing/2014/main" id="{4880D689-F8B4-44A7-931A-5DE801AE61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6035" y="5881170"/>
                        <a:ext cx="2984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12">
            <a:extLst>
              <a:ext uri="{FF2B5EF4-FFF2-40B4-BE49-F238E27FC236}">
                <a16:creationId xmlns:a16="http://schemas.microsoft.com/office/drawing/2014/main" id="{DF7602D2-FD67-4681-A56E-C319E99B89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210603"/>
              </p:ext>
            </p:extLst>
          </p:nvPr>
        </p:nvGraphicFramePr>
        <p:xfrm>
          <a:off x="9109975" y="5880242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3" imgW="146520" imgH="118080" progId="">
                  <p:embed/>
                </p:oleObj>
              </mc:Choice>
              <mc:Fallback>
                <p:oleObj name="Formula" r:id="rId23" imgW="146520" imgH="118080" progId="">
                  <p:embed/>
                  <p:pic>
                    <p:nvPicPr>
                      <p:cNvPr id="20492" name="Object 412">
                        <a:extLst>
                          <a:ext uri="{FF2B5EF4-FFF2-40B4-BE49-F238E27FC236}">
                            <a16:creationId xmlns:a16="http://schemas.microsoft.com/office/drawing/2014/main" id="{4880D689-F8B4-44A7-931A-5DE801AE61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9975" y="5880242"/>
                        <a:ext cx="2984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7022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D40826-D640-467F-B355-72909498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01E509-A6F0-40D6-9342-19968BE0E0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28</a:t>
            </a:fld>
            <a:endParaRPr lang="en-US" altLang="zh-CN"/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AB6F6AFF-871A-4187-8B26-9ABB7589015E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474AA9DB-57D6-4874-B77D-655951FC1D8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0350" y="1266823"/>
            <a:ext cx="8883650" cy="5061787"/>
          </a:xfrm>
          <a:prstGeom prst="rect">
            <a:avLst/>
          </a:prstGeom>
          <a:blipFill rotWithShape="0">
            <a:blip r:embed="rId2"/>
            <a:stretch>
              <a:fillRect l="-755" t="-1807"/>
            </a:stretch>
          </a:blipFill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>
                <a:noFill/>
              </a:rPr>
              <a:t> 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1B3DD341-AC88-4628-9437-3050539B91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0350" y="1266823"/>
            <a:ext cx="8883650" cy="5061787"/>
          </a:xfrm>
          <a:prstGeom prst="rect">
            <a:avLst/>
          </a:prstGeom>
          <a:blipFill rotWithShape="0">
            <a:blip r:embed="rId2"/>
            <a:stretch>
              <a:fillRect l="-755" t="-1807"/>
            </a:stretch>
          </a:blipFill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>
                <a:noFill/>
              </a:rPr>
              <a:t> </a:t>
            </a: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B42FA3B4-623D-472A-B4F1-8733914BE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668463"/>
            <a:ext cx="5265738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218">
            <a:extLst>
              <a:ext uri="{FF2B5EF4-FFF2-40B4-BE49-F238E27FC236}">
                <a16:creationId xmlns:a16="http://schemas.microsoft.com/office/drawing/2014/main" id="{7C56EED6-0FF8-4957-8B4E-D301A65CBD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825" y="2667000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7880" imgH="117360" progId="">
                  <p:embed/>
                </p:oleObj>
              </mc:Choice>
              <mc:Fallback>
                <p:oleObj name="Formula" r:id="rId4" imgW="137880" imgH="117360" progId="">
                  <p:embed/>
                  <p:pic>
                    <p:nvPicPr>
                      <p:cNvPr id="21507" name="Object 218">
                        <a:extLst>
                          <a:ext uri="{FF2B5EF4-FFF2-40B4-BE49-F238E27FC236}">
                            <a16:creationId xmlns:a16="http://schemas.microsoft.com/office/drawing/2014/main" id="{88411FEA-5D56-4937-8F6A-EF9E50B709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2667000"/>
                        <a:ext cx="282575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19">
            <a:extLst>
              <a:ext uri="{FF2B5EF4-FFF2-40B4-BE49-F238E27FC236}">
                <a16:creationId xmlns:a16="http://schemas.microsoft.com/office/drawing/2014/main" id="{610BC37B-6428-4851-A797-1E4B090FE2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063" y="3113088"/>
          <a:ext cx="290512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1480" imgH="117360" progId="">
                  <p:embed/>
                </p:oleObj>
              </mc:Choice>
              <mc:Fallback>
                <p:oleObj name="Formula" r:id="rId6" imgW="141480" imgH="117360" progId="">
                  <p:embed/>
                  <p:pic>
                    <p:nvPicPr>
                      <p:cNvPr id="21508" name="Object 219">
                        <a:extLst>
                          <a:ext uri="{FF2B5EF4-FFF2-40B4-BE49-F238E27FC236}">
                            <a16:creationId xmlns:a16="http://schemas.microsoft.com/office/drawing/2014/main" id="{0EEB5587-4893-4059-834D-C4718D5F15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3113088"/>
                        <a:ext cx="290512" cy="24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20">
            <a:extLst>
              <a:ext uri="{FF2B5EF4-FFF2-40B4-BE49-F238E27FC236}">
                <a16:creationId xmlns:a16="http://schemas.microsoft.com/office/drawing/2014/main" id="{D6FFA4C8-2F00-4DDC-820A-8C502ED3B5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551238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41840" imgH="118440" progId="">
                  <p:embed/>
                </p:oleObj>
              </mc:Choice>
              <mc:Fallback>
                <p:oleObj name="Formula" r:id="rId8" imgW="141840" imgH="118440" progId="">
                  <p:embed/>
                  <p:pic>
                    <p:nvPicPr>
                      <p:cNvPr id="21509" name="Object 220">
                        <a:extLst>
                          <a:ext uri="{FF2B5EF4-FFF2-40B4-BE49-F238E27FC236}">
                            <a16:creationId xmlns:a16="http://schemas.microsoft.com/office/drawing/2014/main" id="{6CBC61FD-ACBB-4F4C-89FB-4ABF25EADA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551238"/>
                        <a:ext cx="288925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21">
            <a:extLst>
              <a:ext uri="{FF2B5EF4-FFF2-40B4-BE49-F238E27FC236}">
                <a16:creationId xmlns:a16="http://schemas.microsoft.com/office/drawing/2014/main" id="{5239CBB9-D0C5-4A6F-A489-B5F4FE02DA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3663" y="3933825"/>
          <a:ext cx="2921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43280" imgH="117360" progId="">
                  <p:embed/>
                </p:oleObj>
              </mc:Choice>
              <mc:Fallback>
                <p:oleObj name="Formula" r:id="rId10" imgW="143280" imgH="117360" progId="">
                  <p:embed/>
                  <p:pic>
                    <p:nvPicPr>
                      <p:cNvPr id="21510" name="Object 221">
                        <a:extLst>
                          <a:ext uri="{FF2B5EF4-FFF2-40B4-BE49-F238E27FC236}">
                            <a16:creationId xmlns:a16="http://schemas.microsoft.com/office/drawing/2014/main" id="{E7472786-7FE0-4884-BAB2-6B4479924D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63" y="3933825"/>
                        <a:ext cx="292100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22">
            <a:extLst>
              <a:ext uri="{FF2B5EF4-FFF2-40B4-BE49-F238E27FC236}">
                <a16:creationId xmlns:a16="http://schemas.microsoft.com/office/drawing/2014/main" id="{9DCD9136-AF47-4583-85FB-577EE19BD8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3663" y="3100388"/>
          <a:ext cx="2825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37880" imgH="117360" progId="">
                  <p:embed/>
                </p:oleObj>
              </mc:Choice>
              <mc:Fallback>
                <p:oleObj name="Formula" r:id="rId12" imgW="137880" imgH="117360" progId="">
                  <p:embed/>
                  <p:pic>
                    <p:nvPicPr>
                      <p:cNvPr id="21511" name="Object 222">
                        <a:extLst>
                          <a:ext uri="{FF2B5EF4-FFF2-40B4-BE49-F238E27FC236}">
                            <a16:creationId xmlns:a16="http://schemas.microsoft.com/office/drawing/2014/main" id="{F0FBE6A2-1C52-4DAD-AA3A-E14191FC47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63" y="3100388"/>
                        <a:ext cx="282575" cy="24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23">
            <a:extLst>
              <a:ext uri="{FF2B5EF4-FFF2-40B4-BE49-F238E27FC236}">
                <a16:creationId xmlns:a16="http://schemas.microsoft.com/office/drawing/2014/main" id="{89D9FF7D-A514-4A07-9E4B-7DDEFD519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3663" y="3517900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137880" imgH="117360" progId="">
                  <p:embed/>
                </p:oleObj>
              </mc:Choice>
              <mc:Fallback>
                <p:oleObj name="Formula" r:id="rId13" imgW="137880" imgH="117360" progId="">
                  <p:embed/>
                  <p:pic>
                    <p:nvPicPr>
                      <p:cNvPr id="21512" name="Object 223">
                        <a:extLst>
                          <a:ext uri="{FF2B5EF4-FFF2-40B4-BE49-F238E27FC236}">
                            <a16:creationId xmlns:a16="http://schemas.microsoft.com/office/drawing/2014/main" id="{E2BC8F44-14FA-480B-BE65-9DA1AC3CC7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63" y="3517900"/>
                        <a:ext cx="282575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24">
            <a:extLst>
              <a:ext uri="{FF2B5EF4-FFF2-40B4-BE49-F238E27FC236}">
                <a16:creationId xmlns:a16="http://schemas.microsoft.com/office/drawing/2014/main" id="{7CBF07DE-396A-4B90-AAB1-AD73D2651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588" y="3941763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41840" imgH="118440" progId="">
                  <p:embed/>
                </p:oleObj>
              </mc:Choice>
              <mc:Fallback>
                <p:oleObj name="Formula" r:id="rId14" imgW="141840" imgH="118440" progId="">
                  <p:embed/>
                  <p:pic>
                    <p:nvPicPr>
                      <p:cNvPr id="21513" name="Object 224">
                        <a:extLst>
                          <a:ext uri="{FF2B5EF4-FFF2-40B4-BE49-F238E27FC236}">
                            <a16:creationId xmlns:a16="http://schemas.microsoft.com/office/drawing/2014/main" id="{A6F1825F-D99F-472C-9C96-FD7F9FE6AC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3941763"/>
                        <a:ext cx="288925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17">
            <a:extLst>
              <a:ext uri="{FF2B5EF4-FFF2-40B4-BE49-F238E27FC236}">
                <a16:creationId xmlns:a16="http://schemas.microsoft.com/office/drawing/2014/main" id="{93B40DC7-9D41-4D33-9FCB-F4CA233ABC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7738" y="2235200"/>
          <a:ext cx="1968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61200" imgH="117360" progId="">
                  <p:embed/>
                </p:oleObj>
              </mc:Choice>
              <mc:Fallback>
                <p:oleObj name="Formula" r:id="rId15" imgW="61200" imgH="117360" progId="">
                  <p:embed/>
                  <p:pic>
                    <p:nvPicPr>
                      <p:cNvPr id="21506" name="Object 217">
                        <a:extLst>
                          <a:ext uri="{FF2B5EF4-FFF2-40B4-BE49-F238E27FC236}">
                            <a16:creationId xmlns:a16="http://schemas.microsoft.com/office/drawing/2014/main" id="{600D047E-AFAA-4BF5-8C20-39552CC135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7738" y="2235200"/>
                        <a:ext cx="196850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16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CEB05D-1D76-430D-BB98-2CF40BD6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2C01A7-3051-4ED5-80E4-319A88A74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29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7716ACA-987D-46BA-BE7A-6745ED79CEF2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E89A0BC-58AC-49F2-998D-58CA2E8EA27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0350" y="1266823"/>
            <a:ext cx="8883650" cy="5061787"/>
          </a:xfrm>
          <a:prstGeom prst="rect">
            <a:avLst/>
          </a:prstGeom>
          <a:blipFill rotWithShape="0">
            <a:blip r:embed="rId2"/>
            <a:stretch>
              <a:fillRect l="-892" t="-1807"/>
            </a:stretch>
          </a:blipFill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>
                <a:noFill/>
              </a:rPr>
              <a:t> </a:t>
            </a:r>
            <a:endParaRPr lang="zh-CN" altLang="en-US" kern="0" dirty="0">
              <a:noFill/>
            </a:endParaRPr>
          </a:p>
        </p:txBody>
      </p:sp>
      <p:graphicFrame>
        <p:nvGraphicFramePr>
          <p:cNvPr id="6" name="Object 146">
            <a:extLst>
              <a:ext uri="{FF2B5EF4-FFF2-40B4-BE49-F238E27FC236}">
                <a16:creationId xmlns:a16="http://schemas.microsoft.com/office/drawing/2014/main" id="{72E52FEC-64EF-40EA-A02B-A3D620DE29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16163" y="3070225"/>
          <a:ext cx="190817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125360" imgH="169920" progId="">
                  <p:embed/>
                </p:oleObj>
              </mc:Choice>
              <mc:Fallback>
                <p:oleObj name="Formula" r:id="rId3" imgW="1125360" imgH="169920" progId="">
                  <p:embed/>
                  <p:pic>
                    <p:nvPicPr>
                      <p:cNvPr id="22530" name="Object 146">
                        <a:extLst>
                          <a:ext uri="{FF2B5EF4-FFF2-40B4-BE49-F238E27FC236}">
                            <a16:creationId xmlns:a16="http://schemas.microsoft.com/office/drawing/2014/main" id="{186D1DB7-5D13-4E9E-B7AC-1AF633320C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3070225"/>
                        <a:ext cx="190817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7">
            <a:extLst>
              <a:ext uri="{FF2B5EF4-FFF2-40B4-BE49-F238E27FC236}">
                <a16:creationId xmlns:a16="http://schemas.microsoft.com/office/drawing/2014/main" id="{DC86F5EB-1152-46BF-9D10-40506FD3DA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3106738"/>
          <a:ext cx="220663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25280" imgH="118080" progId="">
                  <p:embed/>
                </p:oleObj>
              </mc:Choice>
              <mc:Fallback>
                <p:oleObj name="Formula" r:id="rId5" imgW="125280" imgH="118080" progId="">
                  <p:embed/>
                  <p:pic>
                    <p:nvPicPr>
                      <p:cNvPr id="22531" name="Object 147">
                        <a:extLst>
                          <a:ext uri="{FF2B5EF4-FFF2-40B4-BE49-F238E27FC236}">
                            <a16:creationId xmlns:a16="http://schemas.microsoft.com/office/drawing/2014/main" id="{C3A44F45-2496-4E37-90B4-E1FFF6C907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106738"/>
                        <a:ext cx="220663" cy="20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8">
            <a:extLst>
              <a:ext uri="{FF2B5EF4-FFF2-40B4-BE49-F238E27FC236}">
                <a16:creationId xmlns:a16="http://schemas.microsoft.com/office/drawing/2014/main" id="{2445EB44-A3AC-4E6C-9FB5-A6620AFBAF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95863" y="3111500"/>
          <a:ext cx="225425" cy="21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34640" imgH="130680" progId="">
                  <p:embed/>
                </p:oleObj>
              </mc:Choice>
              <mc:Fallback>
                <p:oleObj name="Formula" r:id="rId7" imgW="134640" imgH="130680" progId="">
                  <p:embed/>
                  <p:pic>
                    <p:nvPicPr>
                      <p:cNvPr id="22532" name="Object 148">
                        <a:extLst>
                          <a:ext uri="{FF2B5EF4-FFF2-40B4-BE49-F238E27FC236}">
                            <a16:creationId xmlns:a16="http://schemas.microsoft.com/office/drawing/2014/main" id="{E7FE3517-1915-46C4-B740-51459F33D9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5863" y="3111500"/>
                        <a:ext cx="225425" cy="21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9">
            <a:extLst>
              <a:ext uri="{FF2B5EF4-FFF2-40B4-BE49-F238E27FC236}">
                <a16:creationId xmlns:a16="http://schemas.microsoft.com/office/drawing/2014/main" id="{F04A207E-2D01-4B41-9C3A-D1166349AC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8700" y="3503613"/>
          <a:ext cx="738188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460440" imgH="156600" progId="">
                  <p:embed/>
                </p:oleObj>
              </mc:Choice>
              <mc:Fallback>
                <p:oleObj name="Formula" r:id="rId9" imgW="460440" imgH="156600" progId="">
                  <p:embed/>
                  <p:pic>
                    <p:nvPicPr>
                      <p:cNvPr id="22533" name="Object 149">
                        <a:extLst>
                          <a:ext uri="{FF2B5EF4-FFF2-40B4-BE49-F238E27FC236}">
                            <a16:creationId xmlns:a16="http://schemas.microsoft.com/office/drawing/2014/main" id="{22A7903D-06D3-4762-B10E-16A10F2696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3503613"/>
                        <a:ext cx="738188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50">
            <a:extLst>
              <a:ext uri="{FF2B5EF4-FFF2-40B4-BE49-F238E27FC236}">
                <a16:creationId xmlns:a16="http://schemas.microsoft.com/office/drawing/2014/main" id="{86C6407E-184E-49E0-83B4-BB13CD555B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8763" y="3492500"/>
          <a:ext cx="107950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636840" imgH="169920" progId="">
                  <p:embed/>
                </p:oleObj>
              </mc:Choice>
              <mc:Fallback>
                <p:oleObj name="Formula" r:id="rId11" imgW="636840" imgH="169920" progId="">
                  <p:embed/>
                  <p:pic>
                    <p:nvPicPr>
                      <p:cNvPr id="22534" name="Object 150">
                        <a:extLst>
                          <a:ext uri="{FF2B5EF4-FFF2-40B4-BE49-F238E27FC236}">
                            <a16:creationId xmlns:a16="http://schemas.microsoft.com/office/drawing/2014/main" id="{AC89D990-CEA3-4E71-A464-98EF561262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763" y="3492500"/>
                        <a:ext cx="107950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51">
            <a:extLst>
              <a:ext uri="{FF2B5EF4-FFF2-40B4-BE49-F238E27FC236}">
                <a16:creationId xmlns:a16="http://schemas.microsoft.com/office/drawing/2014/main" id="{39DB20C9-CF1B-4C56-85A0-B699F2D3D4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2463" y="3524250"/>
          <a:ext cx="228600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125280" imgH="118080" progId="">
                  <p:embed/>
                </p:oleObj>
              </mc:Choice>
              <mc:Fallback>
                <p:oleObj name="Formula" r:id="rId13" imgW="125280" imgH="118080" progId="">
                  <p:embed/>
                  <p:pic>
                    <p:nvPicPr>
                      <p:cNvPr id="22535" name="Object 151">
                        <a:extLst>
                          <a:ext uri="{FF2B5EF4-FFF2-40B4-BE49-F238E27FC236}">
                            <a16:creationId xmlns:a16="http://schemas.microsoft.com/office/drawing/2014/main" id="{75BA20F2-3613-4610-B5F7-95027AE26F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3" y="3524250"/>
                        <a:ext cx="228600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52">
            <a:extLst>
              <a:ext uri="{FF2B5EF4-FFF2-40B4-BE49-F238E27FC236}">
                <a16:creationId xmlns:a16="http://schemas.microsoft.com/office/drawing/2014/main" id="{943F12C9-E217-41E1-9108-5FBA4F5FDD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2063" y="3524250"/>
          <a:ext cx="239712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34640" imgH="130680" progId="">
                  <p:embed/>
                </p:oleObj>
              </mc:Choice>
              <mc:Fallback>
                <p:oleObj name="Formula" r:id="rId14" imgW="134640" imgH="130680" progId="">
                  <p:embed/>
                  <p:pic>
                    <p:nvPicPr>
                      <p:cNvPr id="22536" name="Object 152">
                        <a:extLst>
                          <a:ext uri="{FF2B5EF4-FFF2-40B4-BE49-F238E27FC236}">
                            <a16:creationId xmlns:a16="http://schemas.microsoft.com/office/drawing/2014/main" id="{019163E3-D2A0-4074-8AF8-83AAE9B7ED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063" y="3524250"/>
                        <a:ext cx="239712" cy="23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64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8CFC2F-C3AA-4E95-83FF-6F3707BC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A5B96D-0D99-493A-B98C-9E34F5793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E8BE939-CD4A-4042-AB98-6E76F0C2F4F2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聚类任务</a:t>
            </a:r>
            <a:endParaRPr lang="zh-CN" altLang="en-US" kern="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C00A9B5-DB93-45C6-9718-5F61EBD0186D}"/>
              </a:ext>
            </a:extLst>
          </p:cNvPr>
          <p:cNvSpPr txBox="1">
            <a:spLocks/>
          </p:cNvSpPr>
          <p:nvPr/>
        </p:nvSpPr>
        <p:spPr>
          <a:xfrm>
            <a:off x="260350" y="1158875"/>
            <a:ext cx="11561234" cy="49307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 dirty="0"/>
              <a:t>形式化描述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假定样本集                                     包含</a:t>
            </a:r>
            <a:r>
              <a:rPr lang="en-US" altLang="zh-CN" kern="0" dirty="0"/>
              <a:t>m</a:t>
            </a:r>
            <a:r>
              <a:rPr lang="zh-CN" altLang="en-US" kern="0" dirty="0"/>
              <a:t>个无标记样本</a:t>
            </a:r>
            <a:r>
              <a:rPr lang="en-US" altLang="zh-CN" kern="0" dirty="0"/>
              <a:t>,</a:t>
            </a:r>
            <a:r>
              <a:rPr lang="zh-CN" altLang="en-US" kern="0" dirty="0"/>
              <a:t>每个样本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                                 是一个</a:t>
            </a:r>
            <a:r>
              <a:rPr lang="en-US" altLang="zh-CN" kern="0" dirty="0"/>
              <a:t>n</a:t>
            </a:r>
            <a:r>
              <a:rPr lang="zh-CN" altLang="en-US" kern="0" dirty="0"/>
              <a:t>维的特征向量，聚类算法将样本集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划分成</a:t>
            </a:r>
            <a:r>
              <a:rPr lang="en-US" altLang="zh-CN" kern="0" dirty="0"/>
              <a:t>k</a:t>
            </a:r>
            <a:r>
              <a:rPr lang="zh-CN" altLang="en-US" kern="0" dirty="0"/>
              <a:t>个不相交的簇                       。其中                    ，且                   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  <a:endParaRPr lang="en-US" altLang="zh-CN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 dirty="0"/>
              <a:t>   </a:t>
            </a:r>
            <a:r>
              <a:rPr lang="zh-CN" altLang="en-US" kern="0" dirty="0"/>
              <a:t>相应地，用                      表示样本     的“簇标记”（即</a:t>
            </a:r>
            <a:r>
              <a:rPr lang="en-US" altLang="zh-CN" kern="0" dirty="0"/>
              <a:t>cluster label</a:t>
            </a:r>
            <a:r>
              <a:rPr lang="zh-CN" altLang="en-US" kern="0" dirty="0"/>
              <a:t>）</a:t>
            </a:r>
            <a:r>
              <a:rPr lang="en-US" altLang="zh-CN" kern="0" dirty="0"/>
              <a:t>,</a:t>
            </a:r>
            <a:r>
              <a:rPr lang="zh-CN" altLang="en-US" kern="0" dirty="0"/>
              <a:t>即              。于是，聚类的结果可用包含</a:t>
            </a:r>
            <a:r>
              <a:rPr lang="en-US" altLang="zh-CN" kern="0" dirty="0"/>
              <a:t>m</a:t>
            </a:r>
            <a:r>
              <a:rPr lang="zh-CN" altLang="en-US" kern="0" dirty="0"/>
              <a:t>个元素的簇标记向量                                                                    </a:t>
            </a:r>
            <a:r>
              <a:rPr lang="en-US" altLang="zh-CN" kern="0" dirty="0"/>
              <a:t>			</a:t>
            </a:r>
            <a:r>
              <a:rPr lang="zh-CN" altLang="en-US" kern="0" dirty="0"/>
              <a:t>表示。</a:t>
            </a:r>
          </a:p>
        </p:txBody>
      </p:sp>
      <p:graphicFrame>
        <p:nvGraphicFramePr>
          <p:cNvPr id="6" name="Object 911">
            <a:extLst>
              <a:ext uri="{FF2B5EF4-FFF2-40B4-BE49-F238E27FC236}">
                <a16:creationId xmlns:a16="http://schemas.microsoft.com/office/drawing/2014/main" id="{7844D656-DA59-4DA9-A1AB-93A055A7CE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205675"/>
              </p:ext>
            </p:extLst>
          </p:nvPr>
        </p:nvGraphicFramePr>
        <p:xfrm>
          <a:off x="2627294" y="1875445"/>
          <a:ext cx="26781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76280" imgH="177480" progId="">
                  <p:embed/>
                </p:oleObj>
              </mc:Choice>
              <mc:Fallback>
                <p:oleObj name="Formula" r:id="rId2" imgW="1376280" imgH="177480" progId="">
                  <p:embed/>
                  <p:pic>
                    <p:nvPicPr>
                      <p:cNvPr id="1026" name="Object 911">
                        <a:extLst>
                          <a:ext uri="{FF2B5EF4-FFF2-40B4-BE49-F238E27FC236}">
                            <a16:creationId xmlns:a16="http://schemas.microsoft.com/office/drawing/2014/main" id="{66EBC03B-B429-410A-905F-A43B309073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294" y="1875445"/>
                        <a:ext cx="26781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13">
            <a:extLst>
              <a:ext uri="{FF2B5EF4-FFF2-40B4-BE49-F238E27FC236}">
                <a16:creationId xmlns:a16="http://schemas.microsoft.com/office/drawing/2014/main" id="{0254A846-DCC2-42CE-BDAA-396BA9C826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713708"/>
              </p:ext>
            </p:extLst>
          </p:nvPr>
        </p:nvGraphicFramePr>
        <p:xfrm>
          <a:off x="260350" y="2377094"/>
          <a:ext cx="2889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19480" imgH="177480" progId="">
                  <p:embed/>
                </p:oleObj>
              </mc:Choice>
              <mc:Fallback>
                <p:oleObj name="Formula" r:id="rId4" imgW="1419480" imgH="177480" progId="">
                  <p:embed/>
                  <p:pic>
                    <p:nvPicPr>
                      <p:cNvPr id="1028" name="Object 913">
                        <a:extLst>
                          <a:ext uri="{FF2B5EF4-FFF2-40B4-BE49-F238E27FC236}">
                            <a16:creationId xmlns:a16="http://schemas.microsoft.com/office/drawing/2014/main" id="{EF5AA7CC-549B-4966-BE09-595D53583C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2377094"/>
                        <a:ext cx="28892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17">
            <a:extLst>
              <a:ext uri="{FF2B5EF4-FFF2-40B4-BE49-F238E27FC236}">
                <a16:creationId xmlns:a16="http://schemas.microsoft.com/office/drawing/2014/main" id="{B5180AF1-1C76-4809-B99B-FDD2189A8F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9954"/>
              </p:ext>
            </p:extLst>
          </p:nvPr>
        </p:nvGraphicFramePr>
        <p:xfrm>
          <a:off x="4203700" y="2938090"/>
          <a:ext cx="17605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133640" imgH="177480" progId="">
                  <p:embed/>
                </p:oleObj>
              </mc:Choice>
              <mc:Fallback>
                <p:oleObj name="Formula" r:id="rId6" imgW="1133640" imgH="177480" progId="">
                  <p:embed/>
                  <p:pic>
                    <p:nvPicPr>
                      <p:cNvPr id="1032" name="Object 917">
                        <a:extLst>
                          <a:ext uri="{FF2B5EF4-FFF2-40B4-BE49-F238E27FC236}">
                            <a16:creationId xmlns:a16="http://schemas.microsoft.com/office/drawing/2014/main" id="{7E15148A-E831-402A-960E-F509D4E401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2938090"/>
                        <a:ext cx="1760537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18">
            <a:extLst>
              <a:ext uri="{FF2B5EF4-FFF2-40B4-BE49-F238E27FC236}">
                <a16:creationId xmlns:a16="http://schemas.microsoft.com/office/drawing/2014/main" id="{B85BB56D-D62A-48FD-A80D-7CCE455CD6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936072"/>
              </p:ext>
            </p:extLst>
          </p:nvPr>
        </p:nvGraphicFramePr>
        <p:xfrm>
          <a:off x="7086689" y="2938090"/>
          <a:ext cx="153035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983520" imgH="203760" progId="">
                  <p:embed/>
                </p:oleObj>
              </mc:Choice>
              <mc:Fallback>
                <p:oleObj name="Formula" r:id="rId8" imgW="983520" imgH="203760" progId="">
                  <p:embed/>
                  <p:pic>
                    <p:nvPicPr>
                      <p:cNvPr id="1033" name="Object 918">
                        <a:extLst>
                          <a:ext uri="{FF2B5EF4-FFF2-40B4-BE49-F238E27FC236}">
                            <a16:creationId xmlns:a16="http://schemas.microsoft.com/office/drawing/2014/main" id="{8D904543-E892-466D-A2CD-73EFBE4D78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89" y="2938090"/>
                        <a:ext cx="153035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19">
            <a:extLst>
              <a:ext uri="{FF2B5EF4-FFF2-40B4-BE49-F238E27FC236}">
                <a16:creationId xmlns:a16="http://schemas.microsoft.com/office/drawing/2014/main" id="{076829B0-2766-4E0A-916C-531292A62F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010601"/>
              </p:ext>
            </p:extLst>
          </p:nvPr>
        </p:nvGraphicFramePr>
        <p:xfrm>
          <a:off x="9472238" y="2912689"/>
          <a:ext cx="1255713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795240" imgH="208080" progId="">
                  <p:embed/>
                </p:oleObj>
              </mc:Choice>
              <mc:Fallback>
                <p:oleObj name="Formula" r:id="rId10" imgW="795240" imgH="208080" progId="">
                  <p:embed/>
                  <p:pic>
                    <p:nvPicPr>
                      <p:cNvPr id="1034" name="Object 919">
                        <a:extLst>
                          <a:ext uri="{FF2B5EF4-FFF2-40B4-BE49-F238E27FC236}">
                            <a16:creationId xmlns:a16="http://schemas.microsoft.com/office/drawing/2014/main" id="{2ADF2866-E2C1-4420-84ED-7FAB56ECAA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2238" y="2912689"/>
                        <a:ext cx="1255713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20">
            <a:extLst>
              <a:ext uri="{FF2B5EF4-FFF2-40B4-BE49-F238E27FC236}">
                <a16:creationId xmlns:a16="http://schemas.microsoft.com/office/drawing/2014/main" id="{4E078A90-6A60-450C-B09E-60E9F04231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63347"/>
              </p:ext>
            </p:extLst>
          </p:nvPr>
        </p:nvGraphicFramePr>
        <p:xfrm>
          <a:off x="2470679" y="4115782"/>
          <a:ext cx="1603375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131840" imgH="177840" progId="">
                  <p:embed/>
                </p:oleObj>
              </mc:Choice>
              <mc:Fallback>
                <p:oleObj name="Formula" r:id="rId12" imgW="1131840" imgH="177840" progId="">
                  <p:embed/>
                  <p:pic>
                    <p:nvPicPr>
                      <p:cNvPr id="1035" name="Object 920">
                        <a:extLst>
                          <a:ext uri="{FF2B5EF4-FFF2-40B4-BE49-F238E27FC236}">
                            <a16:creationId xmlns:a16="http://schemas.microsoft.com/office/drawing/2014/main" id="{C1E8290B-D72B-4E33-AFFE-93AA4C38C6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679" y="4115782"/>
                        <a:ext cx="1603375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22">
            <a:extLst>
              <a:ext uri="{FF2B5EF4-FFF2-40B4-BE49-F238E27FC236}">
                <a16:creationId xmlns:a16="http://schemas.microsoft.com/office/drawing/2014/main" id="{883B999F-027E-4B2E-8D3B-E78B525C5A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088541"/>
              </p:ext>
            </p:extLst>
          </p:nvPr>
        </p:nvGraphicFramePr>
        <p:xfrm>
          <a:off x="806480" y="4499331"/>
          <a:ext cx="9239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538560" imgH="182520" progId="">
                  <p:embed/>
                </p:oleObj>
              </mc:Choice>
              <mc:Fallback>
                <p:oleObj name="Formula" r:id="rId14" imgW="538560" imgH="182520" progId="">
                  <p:embed/>
                  <p:pic>
                    <p:nvPicPr>
                      <p:cNvPr id="1037" name="Object 922">
                        <a:extLst>
                          <a:ext uri="{FF2B5EF4-FFF2-40B4-BE49-F238E27FC236}">
                            <a16:creationId xmlns:a16="http://schemas.microsoft.com/office/drawing/2014/main" id="{A4CC1C77-F0C3-4828-9775-374258ADA8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80" y="4499331"/>
                        <a:ext cx="9239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21">
            <a:extLst>
              <a:ext uri="{FF2B5EF4-FFF2-40B4-BE49-F238E27FC236}">
                <a16:creationId xmlns:a16="http://schemas.microsoft.com/office/drawing/2014/main" id="{6469E236-34EA-4E0B-93A1-B5CB5A35E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189245"/>
              </p:ext>
            </p:extLst>
          </p:nvPr>
        </p:nvGraphicFramePr>
        <p:xfrm>
          <a:off x="5728229" y="4091175"/>
          <a:ext cx="31273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134640" imgH="130680" progId="">
                  <p:embed/>
                </p:oleObj>
              </mc:Choice>
              <mc:Fallback>
                <p:oleObj name="Formula" r:id="rId16" imgW="134640" imgH="130680" progId="">
                  <p:embed/>
                  <p:pic>
                    <p:nvPicPr>
                      <p:cNvPr id="1036" name="Object 921">
                        <a:extLst>
                          <a:ext uri="{FF2B5EF4-FFF2-40B4-BE49-F238E27FC236}">
                            <a16:creationId xmlns:a16="http://schemas.microsoft.com/office/drawing/2014/main" id="{3A3C72FE-DA11-4A0D-A5FF-7F37EA3683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8229" y="4091175"/>
                        <a:ext cx="312738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24">
            <a:extLst>
              <a:ext uri="{FF2B5EF4-FFF2-40B4-BE49-F238E27FC236}">
                <a16:creationId xmlns:a16="http://schemas.microsoft.com/office/drawing/2014/main" id="{9F2E4D99-B3F8-4AA7-96C7-2118F2441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947872"/>
              </p:ext>
            </p:extLst>
          </p:nvPr>
        </p:nvGraphicFramePr>
        <p:xfrm>
          <a:off x="460405" y="4940657"/>
          <a:ext cx="25400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1341360" imgH="177480" progId="">
                  <p:embed/>
                </p:oleObj>
              </mc:Choice>
              <mc:Fallback>
                <p:oleObj name="Formula" r:id="rId18" imgW="1341360" imgH="177480" progId="">
                  <p:embed/>
                  <p:pic>
                    <p:nvPicPr>
                      <p:cNvPr id="1039" name="Object 924">
                        <a:extLst>
                          <a:ext uri="{FF2B5EF4-FFF2-40B4-BE49-F238E27FC236}">
                            <a16:creationId xmlns:a16="http://schemas.microsoft.com/office/drawing/2014/main" id="{07FCCB17-40C0-492E-AD63-5DFA78F09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405" y="4940657"/>
                        <a:ext cx="25400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982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0D9070-E393-4845-80BA-6A798479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073895-3644-47C2-9574-B334DF7F3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30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2EBC4F4-2E7C-45AD-93DB-F6A280892BDE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BBD7B9-86B3-4E87-9956-2A0AA44EDC88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/>
              <a:t>DBSCAN</a:t>
            </a:r>
            <a:r>
              <a:rPr lang="zh-CN" altLang="en-US" kern="0"/>
              <a:t>算法伪代码：</a:t>
            </a:r>
          </a:p>
        </p:txBody>
      </p:sp>
      <p:pic>
        <p:nvPicPr>
          <p:cNvPr id="6" name="Picture 3" descr="G:\Users\lamda\Desktop\figures\DBSCAN.png">
            <a:extLst>
              <a:ext uri="{FF2B5EF4-FFF2-40B4-BE49-F238E27FC236}">
                <a16:creationId xmlns:a16="http://schemas.microsoft.com/office/drawing/2014/main" id="{31D93A3E-E630-4215-86ED-9107F518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84" y="1189038"/>
            <a:ext cx="422910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150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F9FD7A-A7EF-4314-AD8E-B8C1B2BCF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D72226-6651-47DE-97EC-C38DE13B4F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31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FBDB32E-C400-45D4-9A9A-C164EB7836B7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9064643-46BF-4737-9932-5B2AE009623D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/>
              <a:t>聚类效果：</a:t>
            </a:r>
            <a:endParaRPr lang="zh-CN" altLang="en-US" kern="0" dirty="0"/>
          </a:p>
        </p:txBody>
      </p:sp>
      <p:pic>
        <p:nvPicPr>
          <p:cNvPr id="6" name="Picture 3" descr="G:\Users\lamda\Desktop\figures\DBSCAN_fig.png">
            <a:extLst>
              <a:ext uri="{FF2B5EF4-FFF2-40B4-BE49-F238E27FC236}">
                <a16:creationId xmlns:a16="http://schemas.microsoft.com/office/drawing/2014/main" id="{1B45AE30-A552-4022-A97C-7BCF7E91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266825"/>
            <a:ext cx="577215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573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A8E444-C7F7-486B-A139-BBA1AD2A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BA9DD7-8612-44E4-BD6D-17F12D809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32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D8FDBF0-0F72-499E-86D1-D883CBBCA300}"/>
              </a:ext>
            </a:extLst>
          </p:cNvPr>
          <p:cNvSpPr txBox="1">
            <a:spLocks/>
          </p:cNvSpPr>
          <p:nvPr/>
        </p:nvSpPr>
        <p:spPr>
          <a:xfrm>
            <a:off x="260349" y="42863"/>
            <a:ext cx="9900511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层次聚类</a:t>
            </a:r>
            <a:endParaRPr lang="zh-CN" altLang="en-US" kern="0" dirty="0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955C7970-8D0C-46F8-A5D9-F40F181580F0}"/>
              </a:ext>
            </a:extLst>
          </p:cNvPr>
          <p:cNvSpPr txBox="1">
            <a:spLocks/>
          </p:cNvSpPr>
          <p:nvPr/>
        </p:nvSpPr>
        <p:spPr>
          <a:xfrm>
            <a:off x="260349" y="1423988"/>
            <a:ext cx="10817225" cy="49307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 dirty="0"/>
              <a:t>层次聚类试图在不同层次对数据集进行划分，从而形成树形的聚类结构。数据集划分既可采用“自底向上”的聚合策略，也可采用“自顶向下”的分拆策略。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kern="0" dirty="0"/>
              <a:t>AGNES</a:t>
            </a:r>
            <a:r>
              <a:rPr lang="zh-CN" altLang="en-US" kern="0" dirty="0"/>
              <a:t>算法（自底向上的层次聚类算法）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首先，将样本中的每一个样本看做一个初始聚类簇，然后在算法运行的每一步中找出距离最近的两个聚类簇进行合并，该过程不断重复，直到达到预设的聚类簇的个数。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这里两个聚类簇    和    的距离，可以有</a:t>
            </a:r>
            <a:r>
              <a:rPr lang="en-US" altLang="zh-CN" kern="0" dirty="0"/>
              <a:t>3</a:t>
            </a:r>
            <a:r>
              <a:rPr lang="zh-CN" altLang="en-US" kern="0" dirty="0"/>
              <a:t>种度量方式。</a:t>
            </a:r>
          </a:p>
        </p:txBody>
      </p:sp>
      <p:graphicFrame>
        <p:nvGraphicFramePr>
          <p:cNvPr id="6" name="Object 56">
            <a:extLst>
              <a:ext uri="{FF2B5EF4-FFF2-40B4-BE49-F238E27FC236}">
                <a16:creationId xmlns:a16="http://schemas.microsoft.com/office/drawing/2014/main" id="{20656D33-083C-4EBB-9FCA-AB52EE3CAB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760450"/>
              </p:ext>
            </p:extLst>
          </p:nvPr>
        </p:nvGraphicFramePr>
        <p:xfrm>
          <a:off x="3317416" y="5050631"/>
          <a:ext cx="30889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43280" imgH="157320" progId="">
                  <p:embed/>
                </p:oleObj>
              </mc:Choice>
              <mc:Fallback>
                <p:oleObj name="Formula" r:id="rId2" imgW="143280" imgH="157320" progId="">
                  <p:embed/>
                  <p:pic>
                    <p:nvPicPr>
                      <p:cNvPr id="23554" name="Object 56">
                        <a:extLst>
                          <a:ext uri="{FF2B5EF4-FFF2-40B4-BE49-F238E27FC236}">
                            <a16:creationId xmlns:a16="http://schemas.microsoft.com/office/drawing/2014/main" id="{7A0363C9-2EDF-4803-81A7-B4A338CF63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416" y="5050631"/>
                        <a:ext cx="308893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7">
            <a:extLst>
              <a:ext uri="{FF2B5EF4-FFF2-40B4-BE49-F238E27FC236}">
                <a16:creationId xmlns:a16="http://schemas.microsoft.com/office/drawing/2014/main" id="{B414C79F-EB40-47AF-951A-CF98B0C0B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069448"/>
              </p:ext>
            </p:extLst>
          </p:nvPr>
        </p:nvGraphicFramePr>
        <p:xfrm>
          <a:off x="4052888" y="5050630"/>
          <a:ext cx="302914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53000" imgH="169920" progId="">
                  <p:embed/>
                </p:oleObj>
              </mc:Choice>
              <mc:Fallback>
                <p:oleObj name="Formula" r:id="rId4" imgW="153000" imgH="169920" progId="">
                  <p:embed/>
                  <p:pic>
                    <p:nvPicPr>
                      <p:cNvPr id="23555" name="Object 57">
                        <a:extLst>
                          <a:ext uri="{FF2B5EF4-FFF2-40B4-BE49-F238E27FC236}">
                            <a16:creationId xmlns:a16="http://schemas.microsoft.com/office/drawing/2014/main" id="{78034B40-BE1A-47FA-9B3A-C84A40E865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5050630"/>
                        <a:ext cx="302914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6603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FECB58-BAFA-4E46-BA91-104385E8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1DCB9B-705A-4500-BFD8-21E19D30AE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33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2CC7964-F12C-4A9A-BDB0-450A69DC2F8C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层次聚类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A0A616-A2C6-438B-B4A1-66302ABE77A7}"/>
              </a:ext>
            </a:extLst>
          </p:cNvPr>
          <p:cNvSpPr txBox="1">
            <a:spLocks/>
          </p:cNvSpPr>
          <p:nvPr/>
        </p:nvSpPr>
        <p:spPr>
          <a:xfrm>
            <a:off x="1787525" y="1868488"/>
            <a:ext cx="8616950" cy="24161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/>
              <a:t>最小距离：</a:t>
            </a:r>
          </a:p>
          <a:p>
            <a:pPr indent="-358775">
              <a:buFont typeface="Wingdings" panose="05000000000000000000" pitchFamily="2" charset="2"/>
              <a:buNone/>
            </a:pPr>
            <a:endParaRPr lang="zh-CN" altLang="en-US" kern="0"/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/>
              <a:t>最大距离：</a:t>
            </a:r>
          </a:p>
          <a:p>
            <a:pPr indent="-358775">
              <a:buFont typeface="Wingdings" panose="05000000000000000000" pitchFamily="2" charset="2"/>
              <a:buNone/>
            </a:pPr>
            <a:endParaRPr lang="zh-CN" altLang="en-US" kern="0"/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/>
              <a:t>平均距离：</a:t>
            </a:r>
            <a:endParaRPr lang="zh-CN" altLang="en-US" kern="0" dirty="0"/>
          </a:p>
        </p:txBody>
      </p:sp>
      <p:graphicFrame>
        <p:nvGraphicFramePr>
          <p:cNvPr id="6" name="Object 281">
            <a:extLst>
              <a:ext uri="{FF2B5EF4-FFF2-40B4-BE49-F238E27FC236}">
                <a16:creationId xmlns:a16="http://schemas.microsoft.com/office/drawing/2014/main" id="{FB2BF319-6926-41AA-AAD7-DEF100DED1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106"/>
              </p:ext>
            </p:extLst>
          </p:nvPr>
        </p:nvGraphicFramePr>
        <p:xfrm>
          <a:off x="3933825" y="2097087"/>
          <a:ext cx="38274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116440" imgH="266400" progId="">
                  <p:embed/>
                </p:oleObj>
              </mc:Choice>
              <mc:Fallback>
                <p:oleObj name="Formula" r:id="rId2" imgW="2116440" imgH="266400" progId="">
                  <p:embed/>
                  <p:pic>
                    <p:nvPicPr>
                      <p:cNvPr id="24578" name="Object 281">
                        <a:extLst>
                          <a:ext uri="{FF2B5EF4-FFF2-40B4-BE49-F238E27FC236}">
                            <a16:creationId xmlns:a16="http://schemas.microsoft.com/office/drawing/2014/main" id="{302264AA-D6AB-4775-84BE-ED5D1B04E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2097087"/>
                        <a:ext cx="382746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82">
            <a:extLst>
              <a:ext uri="{FF2B5EF4-FFF2-40B4-BE49-F238E27FC236}">
                <a16:creationId xmlns:a16="http://schemas.microsoft.com/office/drawing/2014/main" id="{19BB280F-870B-42EA-89D2-A2CFB666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24873"/>
              </p:ext>
            </p:extLst>
          </p:nvPr>
        </p:nvGraphicFramePr>
        <p:xfrm>
          <a:off x="4010025" y="3138488"/>
          <a:ext cx="382746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132280" imgH="266400" progId="">
                  <p:embed/>
                </p:oleObj>
              </mc:Choice>
              <mc:Fallback>
                <p:oleObj name="Formula" r:id="rId4" imgW="2132280" imgH="266400" progId="">
                  <p:embed/>
                  <p:pic>
                    <p:nvPicPr>
                      <p:cNvPr id="24579" name="Object 282">
                        <a:extLst>
                          <a:ext uri="{FF2B5EF4-FFF2-40B4-BE49-F238E27FC236}">
                            <a16:creationId xmlns:a16="http://schemas.microsoft.com/office/drawing/2014/main" id="{A41C8CCF-373A-4E62-88BA-25A5684D85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025" y="3138488"/>
                        <a:ext cx="382746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83">
            <a:extLst>
              <a:ext uri="{FF2B5EF4-FFF2-40B4-BE49-F238E27FC236}">
                <a16:creationId xmlns:a16="http://schemas.microsoft.com/office/drawing/2014/main" id="{AB0291AB-8763-4774-9737-CE0D66C58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964318"/>
              </p:ext>
            </p:extLst>
          </p:nvPr>
        </p:nvGraphicFramePr>
        <p:xfrm>
          <a:off x="3933825" y="4083052"/>
          <a:ext cx="4611688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619000" imgH="431640" progId="">
                  <p:embed/>
                </p:oleObj>
              </mc:Choice>
              <mc:Fallback>
                <p:oleObj name="Formula" r:id="rId6" imgW="2619000" imgH="431640" progId="">
                  <p:embed/>
                  <p:pic>
                    <p:nvPicPr>
                      <p:cNvPr id="24580" name="Object 283">
                        <a:extLst>
                          <a:ext uri="{FF2B5EF4-FFF2-40B4-BE49-F238E27FC236}">
                            <a16:creationId xmlns:a16="http://schemas.microsoft.com/office/drawing/2014/main" id="{28D01BC5-E710-4767-9EA3-DE64479E92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4083052"/>
                        <a:ext cx="4611688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938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D827ED-B1BD-4FF4-A427-78B0AF43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5800BB-63BF-437C-8CF9-6FE5A08BD0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34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75EC981-163A-48B1-85FD-604876B9B2A5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层次聚类 </a:t>
            </a:r>
            <a:r>
              <a:rPr lang="en-US" altLang="zh-CN" kern="0"/>
              <a:t>– </a:t>
            </a:r>
            <a:r>
              <a:rPr lang="zh-CN" altLang="en-US" kern="0"/>
              <a:t>树状图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36D8E76-A821-4516-A1C3-40156EA25D0B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/>
              <a:t>AGNES</a:t>
            </a:r>
            <a:r>
              <a:rPr lang="zh-CN" altLang="en-US" kern="0"/>
              <a:t>算法树状图：</a:t>
            </a:r>
            <a:endParaRPr lang="zh-CN" altLang="en-US" kern="0" dirty="0"/>
          </a:p>
        </p:txBody>
      </p:sp>
      <p:pic>
        <p:nvPicPr>
          <p:cNvPr id="6" name="Picture 3" descr="G:\Users\lamda\Desktop\figures\AGNES_fig.png">
            <a:extLst>
              <a:ext uri="{FF2B5EF4-FFF2-40B4-BE49-F238E27FC236}">
                <a16:creationId xmlns:a16="http://schemas.microsoft.com/office/drawing/2014/main" id="{4CFC4FB9-EAF5-4BB0-AD54-91CA7174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1841500"/>
            <a:ext cx="5624750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008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ACA59D-70D6-4207-B77C-3757CF3F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9DE0EA-24D8-4601-AC3D-2DC5517AC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35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37FA459-42E8-4303-AE5C-08F85DD4DFB4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层次聚类 </a:t>
            </a:r>
            <a:r>
              <a:rPr lang="en-US" altLang="zh-CN" kern="0"/>
              <a:t>– AGNES</a:t>
            </a:r>
            <a:r>
              <a:rPr lang="zh-CN" altLang="en-US" kern="0"/>
              <a:t>算法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4A0D33-7FD8-462B-AECF-AA4DCD89CD40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/>
              <a:t>AGNES</a:t>
            </a:r>
            <a:r>
              <a:rPr lang="zh-CN" altLang="en-US" kern="0"/>
              <a:t>算法伪代码：</a:t>
            </a:r>
          </a:p>
        </p:txBody>
      </p:sp>
      <p:pic>
        <p:nvPicPr>
          <p:cNvPr id="6" name="Picture 3" descr="G:\Users\lamda\Desktop\figures\AGNES_algo.png">
            <a:extLst>
              <a:ext uri="{FF2B5EF4-FFF2-40B4-BE49-F238E27FC236}">
                <a16:creationId xmlns:a16="http://schemas.microsoft.com/office/drawing/2014/main" id="{5D8B97FA-75B1-43AB-813A-5DDD243A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25" y="1149350"/>
            <a:ext cx="39941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527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24EDE7-D944-4929-A316-E7A4EC0B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E19357-CFF5-46B4-8756-854FE1864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36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21D8E26-3C92-4112-B552-C5A0C1A04D66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层次聚类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219403B-5991-4A8E-8D21-66D80E789D32}"/>
              </a:ext>
            </a:extLst>
          </p:cNvPr>
          <p:cNvSpPr txBox="1">
            <a:spLocks/>
          </p:cNvSpPr>
          <p:nvPr/>
        </p:nvSpPr>
        <p:spPr>
          <a:xfrm>
            <a:off x="260350" y="9239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/>
              <a:t>AGNES</a:t>
            </a:r>
            <a:r>
              <a:rPr lang="zh-CN" altLang="en-US" kern="0"/>
              <a:t>算法聚类效果：</a:t>
            </a:r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B7713EA2-9D0E-47D3-8DDB-FDF356A52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67" y="1498600"/>
            <a:ext cx="5338762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834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B2FC96-27AF-4806-B5F4-290A313A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C0FFCF-0222-4A25-8529-2D19CF890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37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05DE8E-CE21-4971-A046-BD678A6FFAB4}"/>
              </a:ext>
            </a:extLst>
          </p:cNvPr>
          <p:cNvSpPr txBox="1"/>
          <p:nvPr/>
        </p:nvSpPr>
        <p:spPr>
          <a:xfrm>
            <a:off x="1224663" y="2077855"/>
            <a:ext cx="88689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题目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：使用</a:t>
            </a:r>
            <a:r>
              <a:rPr lang="en-US" altLang="zh-CN" sz="2400" b="1" dirty="0"/>
              <a:t>K-Means</a:t>
            </a:r>
            <a:r>
              <a:rPr lang="zh-CN" altLang="en-US" sz="2400" b="1" dirty="0"/>
              <a:t>完成文本聚类。</a:t>
            </a:r>
            <a:endParaRPr lang="en-US" altLang="zh-CN" sz="2400" b="1" dirty="0"/>
          </a:p>
          <a:p>
            <a:r>
              <a:rPr lang="zh-CN" altLang="en-US" dirty="0"/>
              <a:t>          </a:t>
            </a:r>
            <a:r>
              <a:rPr lang="en-US" altLang="zh-CN" sz="2000" dirty="0"/>
              <a:t>1. </a:t>
            </a:r>
            <a:r>
              <a:rPr lang="zh-CN" altLang="en-US" sz="2000" dirty="0"/>
              <a:t>了解自然语言处理中的</a:t>
            </a:r>
            <a:r>
              <a:rPr lang="en-US" altLang="zh-CN" sz="2000" dirty="0"/>
              <a:t>TF-IDF</a:t>
            </a:r>
            <a:r>
              <a:rPr lang="zh-CN" altLang="en-US" sz="2000" dirty="0"/>
              <a:t>算法的原理；</a:t>
            </a:r>
            <a:endParaRPr lang="en-US" altLang="zh-CN" sz="2000" dirty="0"/>
          </a:p>
          <a:p>
            <a:r>
              <a:rPr lang="en-US" altLang="zh-CN" sz="2000" dirty="0"/>
              <a:t>         2. </a:t>
            </a:r>
            <a:r>
              <a:rPr lang="zh-CN" altLang="en-US" sz="2000" dirty="0"/>
              <a:t>比较选择不同的聚类中心对最终结果带来的影响；</a:t>
            </a:r>
            <a:endParaRPr lang="en-US" altLang="zh-CN" sz="2000" dirty="0"/>
          </a:p>
          <a:p>
            <a:r>
              <a:rPr lang="en-US" altLang="zh-CN" sz="2000" dirty="0"/>
              <a:t>         3. </a:t>
            </a:r>
            <a:r>
              <a:rPr lang="zh-CN" altLang="en-US" sz="2000" dirty="0"/>
              <a:t>每个聚类选取</a:t>
            </a:r>
            <a:r>
              <a:rPr lang="en-US" altLang="zh-CN" sz="2000" dirty="0"/>
              <a:t>N</a:t>
            </a:r>
            <a:r>
              <a:rPr lang="zh-CN" altLang="en-US" sz="2000" dirty="0"/>
              <a:t>个词，带来的影响是什么？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400" b="1" dirty="0"/>
              <a:t>题目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：模拟两个正态分布的参数。（选学）</a:t>
            </a:r>
            <a:endParaRPr lang="en-US" altLang="zh-CN" sz="2400" b="1" dirty="0"/>
          </a:p>
          <a:p>
            <a:r>
              <a:rPr lang="zh-CN" altLang="en-US" sz="2000" dirty="0"/>
              <a:t>          </a:t>
            </a:r>
            <a:r>
              <a:rPr lang="en-US" altLang="zh-CN" sz="2000" dirty="0"/>
              <a:t>1.  </a:t>
            </a:r>
            <a:r>
              <a:rPr lang="zh-CN" altLang="en-US" sz="2000" dirty="0"/>
              <a:t>根据代码熟悉</a:t>
            </a:r>
            <a:r>
              <a:rPr lang="en-US" altLang="zh-CN" sz="2000" dirty="0"/>
              <a:t>EM</a:t>
            </a:r>
            <a:r>
              <a:rPr lang="zh-CN" altLang="en-US" sz="2000" dirty="0"/>
              <a:t>算法与</a:t>
            </a:r>
            <a:r>
              <a:rPr lang="en-US" altLang="zh-CN" sz="2000" dirty="0"/>
              <a:t>GMM</a:t>
            </a:r>
            <a:r>
              <a:rPr lang="zh-CN" altLang="en-US" sz="2000"/>
              <a:t>模型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00409D-1314-4CF2-ADBB-391FCE0BFC32}"/>
              </a:ext>
            </a:extLst>
          </p:cNvPr>
          <p:cNvSpPr/>
          <p:nvPr/>
        </p:nvSpPr>
        <p:spPr>
          <a:xfrm>
            <a:off x="630768" y="35600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作业</a:t>
            </a: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7</a:t>
            </a:r>
            <a:endParaRPr lang="zh-CN" altLang="en-US" sz="2800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771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38</a:t>
            </a:fld>
            <a:endParaRPr lang="en-US" altLang="zh-C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949519" y="3033479"/>
            <a:ext cx="45497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1pPr>
            <a:lvl2pPr marL="742950" indent="-28575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2pPr>
            <a:lvl3pPr marL="11430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3pPr>
            <a:lvl4pPr marL="16002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4pPr>
            <a:lvl5pPr marL="20574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4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本章结束</a:t>
            </a:r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DF3301-FBCB-4D54-B971-5A434786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35F09F-F181-44E2-91FD-AEF2997A1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AAEDDBC-6163-4C15-9CC4-10D57E41259C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性能度量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7FC69B-829F-40D8-8941-34873B56AD46}"/>
              </a:ext>
            </a:extLst>
          </p:cNvPr>
          <p:cNvSpPr txBox="1">
            <a:spLocks/>
          </p:cNvSpPr>
          <p:nvPr/>
        </p:nvSpPr>
        <p:spPr>
          <a:xfrm>
            <a:off x="733532" y="1399106"/>
            <a:ext cx="9150208" cy="4947720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000" kern="0" dirty="0"/>
              <a:t>聚类性能度量，亦称为聚类“有效性指标”（</a:t>
            </a:r>
            <a:r>
              <a:rPr lang="en-US" altLang="zh-CN" sz="2000" kern="0" dirty="0"/>
              <a:t>validity index</a:t>
            </a:r>
            <a:r>
              <a:rPr lang="en-US" sz="2000" kern="0" dirty="0"/>
              <a:t>）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sz="2000" kern="0" dirty="0"/>
              <a:t>直观来讲：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kern="0" dirty="0"/>
              <a:t>    我们希望“物以类聚”，即同一簇的样本尽可能彼此相似，不同簇的样本尽可能不同。换言之，聚类结果的“簇内相似度”（</a:t>
            </a:r>
            <a:r>
              <a:rPr lang="en-US" altLang="zh-CN" sz="2000" kern="0" dirty="0"/>
              <a:t>intra-cluster similarity</a:t>
            </a:r>
            <a:r>
              <a:rPr lang="en-US" sz="2000" kern="0" dirty="0"/>
              <a:t>）</a:t>
            </a:r>
            <a:r>
              <a:rPr lang="zh-CN" altLang="en-US" sz="2000" kern="0" dirty="0"/>
              <a:t>高，且“簇间相似度”（</a:t>
            </a:r>
            <a:r>
              <a:rPr lang="en-US" sz="2000" kern="0" dirty="0"/>
              <a:t>inter-cluster similarity）</a:t>
            </a:r>
            <a:r>
              <a:rPr lang="zh-CN" altLang="en-US" sz="2000" kern="0" dirty="0"/>
              <a:t>低，这样的聚类效果较好</a:t>
            </a:r>
            <a:r>
              <a:rPr lang="en-US" altLang="zh-CN" sz="2000" kern="0" dirty="0"/>
              <a:t>.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sz="2000" kern="0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27A7E379-C372-49D3-ADC0-A16A88F852D2}"/>
              </a:ext>
            </a:extLst>
          </p:cNvPr>
          <p:cNvSpPr txBox="1">
            <a:spLocks/>
          </p:cNvSpPr>
          <p:nvPr/>
        </p:nvSpPr>
        <p:spPr>
          <a:xfrm>
            <a:off x="630767" y="3429000"/>
            <a:ext cx="8616950" cy="48339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聚类性能度量：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外部指标 </a:t>
            </a:r>
            <a:r>
              <a:rPr lang="en-US" altLang="zh-CN" kern="0"/>
              <a:t>(</a:t>
            </a:r>
            <a:r>
              <a:rPr lang="en-US" altLang="en-US" kern="0"/>
              <a:t>external index)</a:t>
            </a:r>
            <a:endParaRPr lang="en-US" altLang="zh-CN" kern="0"/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将聚类结果与某个“参考模型”</a:t>
            </a:r>
            <a:r>
              <a:rPr lang="en-US" altLang="zh-CN" kern="0"/>
              <a:t>(reference model)</a:t>
            </a:r>
            <a:r>
              <a:rPr lang="zh-CN" altLang="en-US" kern="0"/>
              <a:t>进行比较。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内部指标 </a:t>
            </a:r>
            <a:r>
              <a:rPr lang="en-US" altLang="zh-CN" kern="0"/>
              <a:t>(</a:t>
            </a:r>
            <a:r>
              <a:rPr lang="en-US" altLang="en-US" kern="0"/>
              <a:t>internal index)</a:t>
            </a:r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直接考察聚类结果而不用任何参考模型。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12570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A382A0-EE8F-4B0C-9DD2-FD29598C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24AA86-A1F2-48BA-B4E2-F313BC51D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5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EE90E56-0D51-498A-B925-F5A4CA2496B9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性能度量</a:t>
            </a:r>
            <a:endParaRPr lang="zh-CN" altLang="en-US" kern="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5B81236-9889-45B5-865D-86572BB03B5A}"/>
              </a:ext>
            </a:extLst>
          </p:cNvPr>
          <p:cNvSpPr txBox="1">
            <a:spLocks/>
          </p:cNvSpPr>
          <p:nvPr/>
        </p:nvSpPr>
        <p:spPr>
          <a:xfrm>
            <a:off x="130175" y="1221581"/>
            <a:ext cx="11931650" cy="49307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 对数据集                            ，假定通过聚类得到的簇划分为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，参考模型给出的簇划分为             		     。相应地，令   与   分别表示与    和     对应的簇标记向量</a:t>
            </a:r>
            <a:r>
              <a:rPr lang="en-US" altLang="zh-CN" kern="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kern="0" dirty="0"/>
              <a:t>    </a:t>
            </a:r>
            <a:r>
              <a:rPr lang="zh-CN" altLang="en-US" kern="0" dirty="0"/>
              <a:t>我们将样本两两配对考虑，定义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	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kern="0" dirty="0"/>
          </a:p>
        </p:txBody>
      </p:sp>
      <p:graphicFrame>
        <p:nvGraphicFramePr>
          <p:cNvPr id="6" name="Object 1862">
            <a:extLst>
              <a:ext uri="{FF2B5EF4-FFF2-40B4-BE49-F238E27FC236}">
                <a16:creationId xmlns:a16="http://schemas.microsoft.com/office/drawing/2014/main" id="{A65DF06E-9B8F-4798-A8D3-88DC59F1C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550498"/>
              </p:ext>
            </p:extLst>
          </p:nvPr>
        </p:nvGraphicFramePr>
        <p:xfrm>
          <a:off x="2101850" y="1386761"/>
          <a:ext cx="2101850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48560" imgH="177480" progId="">
                  <p:embed/>
                </p:oleObj>
              </mc:Choice>
              <mc:Fallback>
                <p:oleObj name="Formula" r:id="rId2" imgW="1348560" imgH="177480" progId="">
                  <p:embed/>
                  <p:pic>
                    <p:nvPicPr>
                      <p:cNvPr id="2059" name="Object 1862">
                        <a:extLst>
                          <a:ext uri="{FF2B5EF4-FFF2-40B4-BE49-F238E27FC236}">
                            <a16:creationId xmlns:a16="http://schemas.microsoft.com/office/drawing/2014/main" id="{6963075C-2828-4B79-92B5-3C21046DFD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1386761"/>
                        <a:ext cx="2101850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857">
            <a:extLst>
              <a:ext uri="{FF2B5EF4-FFF2-40B4-BE49-F238E27FC236}">
                <a16:creationId xmlns:a16="http://schemas.microsoft.com/office/drawing/2014/main" id="{AC8A6D4E-B8F2-4586-AFA6-78F037D8C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49807"/>
              </p:ext>
            </p:extLst>
          </p:nvPr>
        </p:nvGraphicFramePr>
        <p:xfrm>
          <a:off x="9550336" y="1386923"/>
          <a:ext cx="2132341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67280" imgH="177480" progId="">
                  <p:embed/>
                </p:oleObj>
              </mc:Choice>
              <mc:Fallback>
                <p:oleObj name="Formula" r:id="rId4" imgW="1367280" imgH="177480" progId="">
                  <p:embed/>
                  <p:pic>
                    <p:nvPicPr>
                      <p:cNvPr id="2054" name="Object 1857">
                        <a:extLst>
                          <a:ext uri="{FF2B5EF4-FFF2-40B4-BE49-F238E27FC236}">
                            <a16:creationId xmlns:a16="http://schemas.microsoft.com/office/drawing/2014/main" id="{C9DBB3FF-B2C7-4A38-A1BC-D98CAF095B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0336" y="1386923"/>
                        <a:ext cx="2132341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858">
            <a:extLst>
              <a:ext uri="{FF2B5EF4-FFF2-40B4-BE49-F238E27FC236}">
                <a16:creationId xmlns:a16="http://schemas.microsoft.com/office/drawing/2014/main" id="{9D9190EF-7EAC-4C67-94A5-47CBFDF73B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841727"/>
              </p:ext>
            </p:extLst>
          </p:nvPr>
        </p:nvGraphicFramePr>
        <p:xfrm>
          <a:off x="4869587" y="1892196"/>
          <a:ext cx="3000417" cy="36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55120" imgH="177480" progId="">
                  <p:embed/>
                </p:oleObj>
              </mc:Choice>
              <mc:Fallback>
                <p:oleObj name="Formula" r:id="rId6" imgW="1455120" imgH="177480" progId="">
                  <p:embed/>
                  <p:pic>
                    <p:nvPicPr>
                      <p:cNvPr id="2055" name="Object 1858">
                        <a:extLst>
                          <a:ext uri="{FF2B5EF4-FFF2-40B4-BE49-F238E27FC236}">
                            <a16:creationId xmlns:a16="http://schemas.microsoft.com/office/drawing/2014/main" id="{EC69DC60-F5BB-4F55-B057-A25B0F6360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9587" y="1892196"/>
                        <a:ext cx="3000417" cy="3681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59">
            <a:extLst>
              <a:ext uri="{FF2B5EF4-FFF2-40B4-BE49-F238E27FC236}">
                <a16:creationId xmlns:a16="http://schemas.microsoft.com/office/drawing/2014/main" id="{3E822CBF-66C1-4848-8377-F43398232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894823"/>
              </p:ext>
            </p:extLst>
          </p:nvPr>
        </p:nvGraphicFramePr>
        <p:xfrm>
          <a:off x="10270091" y="1939730"/>
          <a:ext cx="1492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86040" imgH="157680" progId="">
                  <p:embed/>
                </p:oleObj>
              </mc:Choice>
              <mc:Fallback>
                <p:oleObj name="Formula" r:id="rId8" imgW="86040" imgH="157680" progId="">
                  <p:embed/>
                  <p:pic>
                    <p:nvPicPr>
                      <p:cNvPr id="2056" name="Object 1859">
                        <a:extLst>
                          <a:ext uri="{FF2B5EF4-FFF2-40B4-BE49-F238E27FC236}">
                            <a16:creationId xmlns:a16="http://schemas.microsoft.com/office/drawing/2014/main" id="{780185A0-6D22-43BD-969F-D0EA3441B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0091" y="1939730"/>
                        <a:ext cx="149225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860">
            <a:extLst>
              <a:ext uri="{FF2B5EF4-FFF2-40B4-BE49-F238E27FC236}">
                <a16:creationId xmlns:a16="http://schemas.microsoft.com/office/drawing/2014/main" id="{120206C8-925F-4423-969D-92FB9450F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452123"/>
              </p:ext>
            </p:extLst>
          </p:nvPr>
        </p:nvGraphicFramePr>
        <p:xfrm>
          <a:off x="10829551" y="1939372"/>
          <a:ext cx="222250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7880" imgH="157680" progId="">
                  <p:embed/>
                </p:oleObj>
              </mc:Choice>
              <mc:Fallback>
                <p:oleObj name="Formula" r:id="rId10" imgW="137880" imgH="157680" progId="">
                  <p:embed/>
                  <p:pic>
                    <p:nvPicPr>
                      <p:cNvPr id="2057" name="Object 1860">
                        <a:extLst>
                          <a:ext uri="{FF2B5EF4-FFF2-40B4-BE49-F238E27FC236}">
                            <a16:creationId xmlns:a16="http://schemas.microsoft.com/office/drawing/2014/main" id="{F9052D21-D762-4E2E-B81B-9D6C87DC63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9551" y="1939372"/>
                        <a:ext cx="222250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861">
            <a:extLst>
              <a:ext uri="{FF2B5EF4-FFF2-40B4-BE49-F238E27FC236}">
                <a16:creationId xmlns:a16="http://schemas.microsoft.com/office/drawing/2014/main" id="{FA92FCB2-0BFB-4F7D-8D6D-63E334F7A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262159"/>
              </p:ext>
            </p:extLst>
          </p:nvPr>
        </p:nvGraphicFramePr>
        <p:xfrm>
          <a:off x="2101850" y="2384979"/>
          <a:ext cx="3238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68840" imgH="158760" progId="">
                  <p:embed/>
                </p:oleObj>
              </mc:Choice>
              <mc:Fallback>
                <p:oleObj name="Formula" r:id="rId12" imgW="168840" imgH="158760" progId="">
                  <p:embed/>
                  <p:pic>
                    <p:nvPicPr>
                      <p:cNvPr id="2058" name="Object 1861">
                        <a:extLst>
                          <a:ext uri="{FF2B5EF4-FFF2-40B4-BE49-F238E27FC236}">
                            <a16:creationId xmlns:a16="http://schemas.microsoft.com/office/drawing/2014/main" id="{5F0CEA1F-06AD-4F23-BB6C-60CEF8ED4C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2384979"/>
                        <a:ext cx="3238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863">
            <a:extLst>
              <a:ext uri="{FF2B5EF4-FFF2-40B4-BE49-F238E27FC236}">
                <a16:creationId xmlns:a16="http://schemas.microsoft.com/office/drawing/2014/main" id="{D615A95E-D04A-49DC-9B75-42AAEFE6F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562532"/>
              </p:ext>
            </p:extLst>
          </p:nvPr>
        </p:nvGraphicFramePr>
        <p:xfrm>
          <a:off x="1407185" y="2393710"/>
          <a:ext cx="211137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18080" imgH="158760" progId="">
                  <p:embed/>
                </p:oleObj>
              </mc:Choice>
              <mc:Fallback>
                <p:oleObj name="Formula" r:id="rId14" imgW="118080" imgH="158760" progId="">
                  <p:embed/>
                  <p:pic>
                    <p:nvPicPr>
                      <p:cNvPr id="2060" name="Object 1863">
                        <a:extLst>
                          <a:ext uri="{FF2B5EF4-FFF2-40B4-BE49-F238E27FC236}">
                            <a16:creationId xmlns:a16="http://schemas.microsoft.com/office/drawing/2014/main" id="{9FB8EE03-E60E-433D-BC34-68B163E87E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7185" y="2393710"/>
                        <a:ext cx="211137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853">
            <a:extLst>
              <a:ext uri="{FF2B5EF4-FFF2-40B4-BE49-F238E27FC236}">
                <a16:creationId xmlns:a16="http://schemas.microsoft.com/office/drawing/2014/main" id="{C1CBE4A6-9EE0-4A04-A1DC-B574731677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268137"/>
              </p:ext>
            </p:extLst>
          </p:nvPr>
        </p:nvGraphicFramePr>
        <p:xfrm>
          <a:off x="2101850" y="3686968"/>
          <a:ext cx="54721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3089160" imgH="203400" progId="">
                  <p:embed/>
                </p:oleObj>
              </mc:Choice>
              <mc:Fallback>
                <p:oleObj name="Formula" r:id="rId16" imgW="3089160" imgH="203400" progId="">
                  <p:embed/>
                  <p:pic>
                    <p:nvPicPr>
                      <p:cNvPr id="2050" name="Object 1853">
                        <a:extLst>
                          <a:ext uri="{FF2B5EF4-FFF2-40B4-BE49-F238E27FC236}">
                            <a16:creationId xmlns:a16="http://schemas.microsoft.com/office/drawing/2014/main" id="{04FBA4BC-8B5E-4A1F-AC9C-063C9E8987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3686968"/>
                        <a:ext cx="547211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854">
            <a:extLst>
              <a:ext uri="{FF2B5EF4-FFF2-40B4-BE49-F238E27FC236}">
                <a16:creationId xmlns:a16="http://schemas.microsoft.com/office/drawing/2014/main" id="{FF56D353-A1C1-4FE4-95A1-F41B20786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921175"/>
              </p:ext>
            </p:extLst>
          </p:nvPr>
        </p:nvGraphicFramePr>
        <p:xfrm>
          <a:off x="2106613" y="4066381"/>
          <a:ext cx="55435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3128400" imgH="203400" progId="">
                  <p:embed/>
                </p:oleObj>
              </mc:Choice>
              <mc:Fallback>
                <p:oleObj name="Formula" r:id="rId18" imgW="3128400" imgH="203400" progId="">
                  <p:embed/>
                  <p:pic>
                    <p:nvPicPr>
                      <p:cNvPr id="2051" name="Object 1854">
                        <a:extLst>
                          <a:ext uri="{FF2B5EF4-FFF2-40B4-BE49-F238E27FC236}">
                            <a16:creationId xmlns:a16="http://schemas.microsoft.com/office/drawing/2014/main" id="{30C2A15F-8DCD-44B6-8432-843E76B332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13" y="4066381"/>
                        <a:ext cx="55435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55">
            <a:extLst>
              <a:ext uri="{FF2B5EF4-FFF2-40B4-BE49-F238E27FC236}">
                <a16:creationId xmlns:a16="http://schemas.microsoft.com/office/drawing/2014/main" id="{004559FC-5F6D-4B83-B098-AF7EBE3BE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027386"/>
              </p:ext>
            </p:extLst>
          </p:nvPr>
        </p:nvGraphicFramePr>
        <p:xfrm>
          <a:off x="2087563" y="4504531"/>
          <a:ext cx="55435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3129480" imgH="203400" progId="">
                  <p:embed/>
                </p:oleObj>
              </mc:Choice>
              <mc:Fallback>
                <p:oleObj name="Formula" r:id="rId20" imgW="3129480" imgH="203400" progId="">
                  <p:embed/>
                  <p:pic>
                    <p:nvPicPr>
                      <p:cNvPr id="2052" name="Object 1855">
                        <a:extLst>
                          <a:ext uri="{FF2B5EF4-FFF2-40B4-BE49-F238E27FC236}">
                            <a16:creationId xmlns:a16="http://schemas.microsoft.com/office/drawing/2014/main" id="{6CC10CE9-DBA1-4B0B-BF1F-BAE678A307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4504531"/>
                        <a:ext cx="554355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856">
            <a:extLst>
              <a:ext uri="{FF2B5EF4-FFF2-40B4-BE49-F238E27FC236}">
                <a16:creationId xmlns:a16="http://schemas.microsoft.com/office/drawing/2014/main" id="{1E515948-C78B-490F-8C3B-BD02F6D61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345502"/>
              </p:ext>
            </p:extLst>
          </p:nvPr>
        </p:nvGraphicFramePr>
        <p:xfrm>
          <a:off x="2089150" y="4995068"/>
          <a:ext cx="56642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2" imgW="3197520" imgH="203400" progId="">
                  <p:embed/>
                </p:oleObj>
              </mc:Choice>
              <mc:Fallback>
                <p:oleObj name="Formula" r:id="rId22" imgW="3197520" imgH="203400" progId="">
                  <p:embed/>
                  <p:pic>
                    <p:nvPicPr>
                      <p:cNvPr id="2053" name="Object 1856">
                        <a:extLst>
                          <a:ext uri="{FF2B5EF4-FFF2-40B4-BE49-F238E27FC236}">
                            <a16:creationId xmlns:a16="http://schemas.microsoft.com/office/drawing/2014/main" id="{6310943B-4F33-4999-A8BB-8A1DE2DB20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4995068"/>
                        <a:ext cx="56642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09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AD8408-71AA-4CF2-9F52-E518B9AE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B9039A-2A87-4DCA-9805-1A1D23262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4" name="标题 5">
            <a:extLst>
              <a:ext uri="{FF2B5EF4-FFF2-40B4-BE49-F238E27FC236}">
                <a16:creationId xmlns:a16="http://schemas.microsoft.com/office/drawing/2014/main" id="{42C5B4D6-08FE-48E3-8B44-8884172EE22E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性能度量 </a:t>
            </a:r>
            <a:r>
              <a:rPr lang="en-US" altLang="zh-CN" kern="0"/>
              <a:t>- </a:t>
            </a:r>
            <a:r>
              <a:rPr lang="zh-CN" altLang="en-US" kern="0"/>
              <a:t>外部指标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8899D7-611D-423B-A575-99E80AAA644A}"/>
              </a:ext>
            </a:extLst>
          </p:cNvPr>
          <p:cNvSpPr txBox="1">
            <a:spLocks/>
          </p:cNvSpPr>
          <p:nvPr/>
        </p:nvSpPr>
        <p:spPr>
          <a:xfrm>
            <a:off x="1277492" y="1318196"/>
            <a:ext cx="8616950" cy="49942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 dirty="0"/>
              <a:t>Jaccard</a:t>
            </a:r>
            <a:r>
              <a:rPr lang="zh-CN" altLang="en-US" kern="0" dirty="0"/>
              <a:t>系数（</a:t>
            </a:r>
            <a:r>
              <a:rPr lang="en-US" kern="0" dirty="0"/>
              <a:t>Jaccard Coefficient, JC）</a:t>
            </a:r>
          </a:p>
          <a:p>
            <a:pPr marL="111125" indent="0">
              <a:buNone/>
            </a:pPr>
            <a:endParaRPr lang="en-US" altLang="zh-CN" kern="0" dirty="0"/>
          </a:p>
          <a:p>
            <a:pPr marL="111125" indent="0">
              <a:buNone/>
            </a:pPr>
            <a:endParaRPr lang="en-US" altLang="zh-CN" kern="0" dirty="0"/>
          </a:p>
          <a:p>
            <a:pPr indent="-358775"/>
            <a:r>
              <a:rPr lang="en-US" altLang="zh-CN" kern="0" dirty="0"/>
              <a:t>FM</a:t>
            </a:r>
            <a:r>
              <a:rPr lang="zh-CN" altLang="en-US" kern="0" dirty="0"/>
              <a:t>指数（</a:t>
            </a:r>
            <a:r>
              <a:rPr lang="en-US" kern="0" dirty="0"/>
              <a:t>Fowlkes and Mallows Index, FMI）</a:t>
            </a:r>
          </a:p>
          <a:p>
            <a:pPr indent="-358775"/>
            <a:endParaRPr lang="en-US" altLang="zh-CN" kern="0" dirty="0"/>
          </a:p>
          <a:p>
            <a:pPr marL="111125" indent="0">
              <a:buNone/>
            </a:pPr>
            <a:endParaRPr lang="en-US" altLang="zh-CN" kern="0" dirty="0"/>
          </a:p>
          <a:p>
            <a:pPr indent="-358775"/>
            <a:r>
              <a:rPr lang="en-US" altLang="zh-CN" kern="0" dirty="0"/>
              <a:t>Rand</a:t>
            </a:r>
            <a:r>
              <a:rPr lang="zh-CN" altLang="en-US" kern="0" dirty="0"/>
              <a:t>指数（</a:t>
            </a:r>
            <a:r>
              <a:rPr lang="en-US" altLang="zh-CN" kern="0" dirty="0"/>
              <a:t>Rand Index, RI</a:t>
            </a:r>
            <a:r>
              <a:rPr lang="en-US" kern="0" dirty="0"/>
              <a:t>）</a:t>
            </a:r>
            <a:endParaRPr lang="en-US" altLang="zh-CN" kern="0" dirty="0"/>
          </a:p>
        </p:txBody>
      </p:sp>
      <p:grpSp>
        <p:nvGrpSpPr>
          <p:cNvPr id="6" name="组合 11">
            <a:extLst>
              <a:ext uri="{FF2B5EF4-FFF2-40B4-BE49-F238E27FC236}">
                <a16:creationId xmlns:a16="http://schemas.microsoft.com/office/drawing/2014/main" id="{396D325C-633D-4541-8586-4C8F2ED68A69}"/>
              </a:ext>
            </a:extLst>
          </p:cNvPr>
          <p:cNvGrpSpPr>
            <a:grpSpLocks/>
          </p:cNvGrpSpPr>
          <p:nvPr/>
        </p:nvGrpSpPr>
        <p:grpSpPr bwMode="auto">
          <a:xfrm>
            <a:off x="8971480" y="1898150"/>
            <a:ext cx="2247900" cy="4140200"/>
            <a:chOff x="6896100" y="1600200"/>
            <a:chExt cx="2247900" cy="4140200"/>
          </a:xfrm>
        </p:grpSpPr>
        <p:sp>
          <p:nvSpPr>
            <p:cNvPr id="7" name="右大括号 6">
              <a:extLst>
                <a:ext uri="{FF2B5EF4-FFF2-40B4-BE49-F238E27FC236}">
                  <a16:creationId xmlns:a16="http://schemas.microsoft.com/office/drawing/2014/main" id="{59192EAF-6359-4A6D-88D6-A2B663A9D8D2}"/>
                </a:ext>
              </a:extLst>
            </p:cNvPr>
            <p:cNvSpPr/>
            <p:nvPr/>
          </p:nvSpPr>
          <p:spPr>
            <a:xfrm>
              <a:off x="6896100" y="1600200"/>
              <a:ext cx="482600" cy="4140200"/>
            </a:xfrm>
            <a:prstGeom prst="rightBrace">
              <a:avLst>
                <a:gd name="adj1" fmla="val 66666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588DCD81-A0BF-4FD3-978E-51418D8F6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7849" y="3316580"/>
              <a:ext cx="166615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dirty="0">
                  <a:solidFill>
                    <a:srgbClr val="C00000"/>
                  </a:solidFill>
                </a:rPr>
                <a:t>[0,1]</a:t>
              </a:r>
              <a:r>
                <a:rPr lang="zh-CN" altLang="en-US" dirty="0">
                  <a:solidFill>
                    <a:srgbClr val="C00000"/>
                  </a:solidFill>
                </a:rPr>
                <a:t>区间内</a:t>
              </a:r>
              <a:r>
                <a:rPr lang="en-US" altLang="zh-CN" dirty="0">
                  <a:solidFill>
                    <a:srgbClr val="C00000"/>
                  </a:solidFill>
                </a:rPr>
                <a:t>,</a:t>
              </a:r>
            </a:p>
            <a:p>
              <a:r>
                <a:rPr lang="zh-CN" altLang="en-US" dirty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9" name="Object 1413">
            <a:extLst>
              <a:ext uri="{FF2B5EF4-FFF2-40B4-BE49-F238E27FC236}">
                <a16:creationId xmlns:a16="http://schemas.microsoft.com/office/drawing/2014/main" id="{6C5F286A-5338-46A1-97AB-C22A88986D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7250" y="2130425"/>
          <a:ext cx="16129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47000" imgH="194760" progId="">
                  <p:embed/>
                </p:oleObj>
              </mc:Choice>
              <mc:Fallback>
                <p:oleObj name="Formula" r:id="rId2" imgW="747000" imgH="194760" progId="">
                  <p:embed/>
                  <p:pic>
                    <p:nvPicPr>
                      <p:cNvPr id="3074" name="Object 1413">
                        <a:extLst>
                          <a:ext uri="{FF2B5EF4-FFF2-40B4-BE49-F238E27FC236}">
                            <a16:creationId xmlns:a16="http://schemas.microsoft.com/office/drawing/2014/main" id="{0FB6DE55-1721-4569-B778-93563A7E46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2130425"/>
                        <a:ext cx="161290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14">
            <a:extLst>
              <a:ext uri="{FF2B5EF4-FFF2-40B4-BE49-F238E27FC236}">
                <a16:creationId xmlns:a16="http://schemas.microsoft.com/office/drawing/2014/main" id="{5B9F3EF4-B81F-4AB2-9844-D76D37B9A3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4350" y="3835400"/>
          <a:ext cx="26114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257120" imgH="207360" progId="">
                  <p:embed/>
                </p:oleObj>
              </mc:Choice>
              <mc:Fallback>
                <p:oleObj name="Formula" r:id="rId4" imgW="1257120" imgH="207360" progId="">
                  <p:embed/>
                  <p:pic>
                    <p:nvPicPr>
                      <p:cNvPr id="3075" name="Object 1414">
                        <a:extLst>
                          <a:ext uri="{FF2B5EF4-FFF2-40B4-BE49-F238E27FC236}">
                            <a16:creationId xmlns:a16="http://schemas.microsoft.com/office/drawing/2014/main" id="{3FB7A911-36FB-4F4F-BD58-E4CD145B0B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835400"/>
                        <a:ext cx="26114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15">
            <a:extLst>
              <a:ext uri="{FF2B5EF4-FFF2-40B4-BE49-F238E27FC236}">
                <a16:creationId xmlns:a16="http://schemas.microsoft.com/office/drawing/2014/main" id="{9DFE557D-8017-4F38-8EFA-2E6FDC3BA0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5314950"/>
          <a:ext cx="155733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824040" imgH="249480" progId="">
                  <p:embed/>
                </p:oleObj>
              </mc:Choice>
              <mc:Fallback>
                <p:oleObj name="Formula" r:id="rId6" imgW="824040" imgH="249480" progId="">
                  <p:embed/>
                  <p:pic>
                    <p:nvPicPr>
                      <p:cNvPr id="3076" name="Object 1415">
                        <a:extLst>
                          <a:ext uri="{FF2B5EF4-FFF2-40B4-BE49-F238E27FC236}">
                            <a16:creationId xmlns:a16="http://schemas.microsoft.com/office/drawing/2014/main" id="{C5E22F75-DDD3-47A5-933E-08A7A8880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314950"/>
                        <a:ext cx="1557338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864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3998B1-615F-4615-8B42-372828BE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060C6B-F78C-495F-9C7A-2BBE0E9E3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7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70BB125-CC3A-4CE1-A63A-B558381EDD9C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性能度量 </a:t>
            </a:r>
            <a:r>
              <a:rPr lang="en-US" altLang="zh-CN" kern="0"/>
              <a:t>– </a:t>
            </a:r>
            <a:r>
              <a:rPr lang="zh-CN" altLang="en-US" kern="0"/>
              <a:t>内部指标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9D8652-3175-4ACA-A6EF-0B44F86C962F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467677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 dirty="0"/>
              <a:t>考虑聚类结果的簇划分</a:t>
            </a:r>
            <a:r>
              <a:rPr lang="zh-CN" altLang="en-US" i="1" kern="0" dirty="0">
                <a:latin typeface="Times New Roman" pitchFamily="18" charset="0"/>
                <a:cs typeface="Times New Roman" pitchFamily="18" charset="0"/>
              </a:rPr>
              <a:t>		            </a:t>
            </a: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，定义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     簇</a:t>
            </a:r>
            <a:r>
              <a:rPr lang="en-US" altLang="zh-CN" kern="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内样本间的平均距离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>
              <a:latin typeface="Times New Roman" pitchFamily="18" charset="0"/>
              <a:cs typeface="Times New Roman" pitchFamily="18" charset="0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>
              <a:latin typeface="Times New Roman" pitchFamily="18" charset="0"/>
              <a:cs typeface="Times New Roman" pitchFamily="18" charset="0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    簇</a:t>
            </a:r>
            <a:r>
              <a:rPr lang="en-US" altLang="zh-CN" kern="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内样本间的最远距离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>
              <a:latin typeface="Times New Roman" pitchFamily="18" charset="0"/>
              <a:cs typeface="Times New Roman" pitchFamily="18" charset="0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    簇    与簇    最近样本间的距离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>
              <a:latin typeface="Times New Roman" pitchFamily="18" charset="0"/>
              <a:cs typeface="Times New Roman" pitchFamily="18" charset="0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    簇    与簇    中心点间的距离</a:t>
            </a:r>
          </a:p>
        </p:txBody>
      </p:sp>
      <p:graphicFrame>
        <p:nvGraphicFramePr>
          <p:cNvPr id="6" name="Object 1725">
            <a:extLst>
              <a:ext uri="{FF2B5EF4-FFF2-40B4-BE49-F238E27FC236}">
                <a16:creationId xmlns:a16="http://schemas.microsoft.com/office/drawing/2014/main" id="{5CB73D39-4EDB-4D2F-8EC9-B4B1E0145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15092"/>
              </p:ext>
            </p:extLst>
          </p:nvPr>
        </p:nvGraphicFramePr>
        <p:xfrm>
          <a:off x="4730429" y="1422883"/>
          <a:ext cx="2182813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67280" imgH="177480" progId="">
                  <p:embed/>
                </p:oleObj>
              </mc:Choice>
              <mc:Fallback>
                <p:oleObj name="Formula" r:id="rId2" imgW="1367280" imgH="177480" progId="">
                  <p:embed/>
                  <p:pic>
                    <p:nvPicPr>
                      <p:cNvPr id="4098" name="Object 1725">
                        <a:extLst>
                          <a:ext uri="{FF2B5EF4-FFF2-40B4-BE49-F238E27FC236}">
                            <a16:creationId xmlns:a16="http://schemas.microsoft.com/office/drawing/2014/main" id="{6F53A18C-BEF6-40FA-B709-1129477C60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429" y="1422883"/>
                        <a:ext cx="2182813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726">
            <a:extLst>
              <a:ext uri="{FF2B5EF4-FFF2-40B4-BE49-F238E27FC236}">
                <a16:creationId xmlns:a16="http://schemas.microsoft.com/office/drawing/2014/main" id="{ECF25EC8-3FDA-423F-9BF6-00EEBE9118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1513" y="2338388"/>
          <a:ext cx="54181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648520" imgH="227880" progId="">
                  <p:embed/>
                </p:oleObj>
              </mc:Choice>
              <mc:Fallback>
                <p:oleObj name="Formula" r:id="rId4" imgW="2648520" imgH="227880" progId="">
                  <p:embed/>
                  <p:pic>
                    <p:nvPicPr>
                      <p:cNvPr id="4099" name="Object 1726">
                        <a:extLst>
                          <a:ext uri="{FF2B5EF4-FFF2-40B4-BE49-F238E27FC236}">
                            <a16:creationId xmlns:a16="http://schemas.microsoft.com/office/drawing/2014/main" id="{237F3622-DF58-49B9-9067-5388CDC38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2338388"/>
                        <a:ext cx="5418137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727">
            <a:extLst>
              <a:ext uri="{FF2B5EF4-FFF2-40B4-BE49-F238E27FC236}">
                <a16:creationId xmlns:a16="http://schemas.microsoft.com/office/drawing/2014/main" id="{67835A54-FE03-498A-BC81-52CC82D443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308115"/>
              </p:ext>
            </p:extLst>
          </p:nvPr>
        </p:nvGraphicFramePr>
        <p:xfrm>
          <a:off x="2133279" y="3854450"/>
          <a:ext cx="47799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295360" imgH="190080" progId="">
                  <p:embed/>
                </p:oleObj>
              </mc:Choice>
              <mc:Fallback>
                <p:oleObj name="Formula" r:id="rId6" imgW="2295360" imgH="190080" progId="">
                  <p:embed/>
                  <p:pic>
                    <p:nvPicPr>
                      <p:cNvPr id="4100" name="Object 1727">
                        <a:extLst>
                          <a:ext uri="{FF2B5EF4-FFF2-40B4-BE49-F238E27FC236}">
                            <a16:creationId xmlns:a16="http://schemas.microsoft.com/office/drawing/2014/main" id="{8735280C-BEC0-4A72-840E-DA17DBA8D2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279" y="3854450"/>
                        <a:ext cx="4779963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732">
            <a:extLst>
              <a:ext uri="{FF2B5EF4-FFF2-40B4-BE49-F238E27FC236}">
                <a16:creationId xmlns:a16="http://schemas.microsoft.com/office/drawing/2014/main" id="{B0C3840F-6C73-4B6E-804B-9961E8783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559847"/>
              </p:ext>
            </p:extLst>
          </p:nvPr>
        </p:nvGraphicFramePr>
        <p:xfrm>
          <a:off x="1176017" y="4445856"/>
          <a:ext cx="227012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43280" imgH="157320" progId="">
                  <p:embed/>
                </p:oleObj>
              </mc:Choice>
              <mc:Fallback>
                <p:oleObj name="Formula" r:id="rId8" imgW="143280" imgH="157320" progId="">
                  <p:embed/>
                  <p:pic>
                    <p:nvPicPr>
                      <p:cNvPr id="4105" name="Object 1732">
                        <a:extLst>
                          <a:ext uri="{FF2B5EF4-FFF2-40B4-BE49-F238E27FC236}">
                            <a16:creationId xmlns:a16="http://schemas.microsoft.com/office/drawing/2014/main" id="{F783D6B3-CFFE-4F9C-A50F-DEB6130190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017" y="4445856"/>
                        <a:ext cx="227012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734">
            <a:extLst>
              <a:ext uri="{FF2B5EF4-FFF2-40B4-BE49-F238E27FC236}">
                <a16:creationId xmlns:a16="http://schemas.microsoft.com/office/drawing/2014/main" id="{B790FA29-B85E-43C2-B61E-56C973631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85145"/>
              </p:ext>
            </p:extLst>
          </p:nvPr>
        </p:nvGraphicFramePr>
        <p:xfrm>
          <a:off x="2345773" y="4421188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53000" imgH="169920" progId="">
                  <p:embed/>
                </p:oleObj>
              </mc:Choice>
              <mc:Fallback>
                <p:oleObj name="Formula" r:id="rId10" imgW="153000" imgH="169920" progId="">
                  <p:embed/>
                  <p:pic>
                    <p:nvPicPr>
                      <p:cNvPr id="4107" name="Object 1734">
                        <a:extLst>
                          <a:ext uri="{FF2B5EF4-FFF2-40B4-BE49-F238E27FC236}">
                            <a16:creationId xmlns:a16="http://schemas.microsoft.com/office/drawing/2014/main" id="{DD831F58-419D-49F0-9612-40B7E8BE3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773" y="4421188"/>
                        <a:ext cx="2413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732">
            <a:extLst>
              <a:ext uri="{FF2B5EF4-FFF2-40B4-BE49-F238E27FC236}">
                <a16:creationId xmlns:a16="http://schemas.microsoft.com/office/drawing/2014/main" id="{F2E205B7-C6AF-4BD5-85C7-740677CE7E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762689"/>
              </p:ext>
            </p:extLst>
          </p:nvPr>
        </p:nvGraphicFramePr>
        <p:xfrm>
          <a:off x="1176017" y="5465762"/>
          <a:ext cx="227012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43280" imgH="157320" progId="">
                  <p:embed/>
                </p:oleObj>
              </mc:Choice>
              <mc:Fallback>
                <p:oleObj name="Formula" r:id="rId8" imgW="143280" imgH="157320" progId="">
                  <p:embed/>
                  <p:pic>
                    <p:nvPicPr>
                      <p:cNvPr id="4105" name="Object 1732">
                        <a:extLst>
                          <a:ext uri="{FF2B5EF4-FFF2-40B4-BE49-F238E27FC236}">
                            <a16:creationId xmlns:a16="http://schemas.microsoft.com/office/drawing/2014/main" id="{F783D6B3-CFFE-4F9C-A50F-DEB6130190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017" y="5465762"/>
                        <a:ext cx="227012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734">
            <a:extLst>
              <a:ext uri="{FF2B5EF4-FFF2-40B4-BE49-F238E27FC236}">
                <a16:creationId xmlns:a16="http://schemas.microsoft.com/office/drawing/2014/main" id="{2A2FC926-91A1-43BF-92FA-7D18C740FF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975136"/>
              </p:ext>
            </p:extLst>
          </p:nvPr>
        </p:nvGraphicFramePr>
        <p:xfrm>
          <a:off x="2345773" y="5467706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53000" imgH="169920" progId="">
                  <p:embed/>
                </p:oleObj>
              </mc:Choice>
              <mc:Fallback>
                <p:oleObj name="Formula" r:id="rId10" imgW="153000" imgH="169920" progId="">
                  <p:embed/>
                  <p:pic>
                    <p:nvPicPr>
                      <p:cNvPr id="4107" name="Object 1734">
                        <a:extLst>
                          <a:ext uri="{FF2B5EF4-FFF2-40B4-BE49-F238E27FC236}">
                            <a16:creationId xmlns:a16="http://schemas.microsoft.com/office/drawing/2014/main" id="{DD831F58-419D-49F0-9612-40B7E8BE3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773" y="5467706"/>
                        <a:ext cx="2413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728">
            <a:extLst>
              <a:ext uri="{FF2B5EF4-FFF2-40B4-BE49-F238E27FC236}">
                <a16:creationId xmlns:a16="http://schemas.microsoft.com/office/drawing/2014/main" id="{35E34C7F-366E-43AE-81D6-8DA9115C8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727666"/>
              </p:ext>
            </p:extLst>
          </p:nvPr>
        </p:nvGraphicFramePr>
        <p:xfrm>
          <a:off x="2345773" y="4860926"/>
          <a:ext cx="49450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2309400" imgH="190800" progId="">
                  <p:embed/>
                </p:oleObj>
              </mc:Choice>
              <mc:Fallback>
                <p:oleObj name="Formula" r:id="rId12" imgW="2309400" imgH="190800" progId="">
                  <p:embed/>
                  <p:pic>
                    <p:nvPicPr>
                      <p:cNvPr id="4101" name="Object 1728">
                        <a:extLst>
                          <a:ext uri="{FF2B5EF4-FFF2-40B4-BE49-F238E27FC236}">
                            <a16:creationId xmlns:a16="http://schemas.microsoft.com/office/drawing/2014/main" id="{FA5FDA0F-32E0-4846-8201-966FBCDC5C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773" y="4860926"/>
                        <a:ext cx="494506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729">
            <a:extLst>
              <a:ext uri="{FF2B5EF4-FFF2-40B4-BE49-F238E27FC236}">
                <a16:creationId xmlns:a16="http://schemas.microsoft.com/office/drawing/2014/main" id="{A68A7456-2D46-48F4-B32D-A0ACACAB16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610329"/>
              </p:ext>
            </p:extLst>
          </p:nvPr>
        </p:nvGraphicFramePr>
        <p:xfrm>
          <a:off x="3323673" y="5929313"/>
          <a:ext cx="28257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381320" imgH="177840" progId="">
                  <p:embed/>
                </p:oleObj>
              </mc:Choice>
              <mc:Fallback>
                <p:oleObj name="Formula" r:id="rId14" imgW="1381320" imgH="177840" progId="">
                  <p:embed/>
                  <p:pic>
                    <p:nvPicPr>
                      <p:cNvPr id="4102" name="Object 1729">
                        <a:extLst>
                          <a:ext uri="{FF2B5EF4-FFF2-40B4-BE49-F238E27FC236}">
                            <a16:creationId xmlns:a16="http://schemas.microsoft.com/office/drawing/2014/main" id="{241C67B7-DE11-488E-9BBF-EA6AC1976A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3673" y="5929313"/>
                        <a:ext cx="28257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45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AD0837D-696A-4838-99B2-BF0D2A4C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EB30D9-3E0A-4FDB-8C0D-0C60E07737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ECF2D59-EC08-41A6-B17D-79D043E99BC8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性能度量 </a:t>
            </a:r>
            <a:r>
              <a:rPr lang="en-US" altLang="zh-CN" kern="0"/>
              <a:t>– </a:t>
            </a:r>
            <a:r>
              <a:rPr lang="zh-CN" altLang="en-US" kern="0"/>
              <a:t>内部指标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E34544-B682-4CD3-85F1-FDA865F87AF1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47402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/>
              <a:t>DB</a:t>
            </a:r>
            <a:r>
              <a:rPr lang="zh-CN" altLang="en-US" kern="0"/>
              <a:t>指数（</a:t>
            </a:r>
            <a:r>
              <a:rPr lang="en-US" altLang="zh-CN" kern="0"/>
              <a:t>Davies-Bouldin Index, DBI</a:t>
            </a:r>
            <a:r>
              <a:rPr lang="en-US" kern="0"/>
              <a:t>）</a:t>
            </a:r>
          </a:p>
          <a:p>
            <a:pPr indent="-358775"/>
            <a:endParaRPr lang="en-US" altLang="zh-CN" kern="0"/>
          </a:p>
          <a:p>
            <a:pPr indent="-358775"/>
            <a:endParaRPr lang="en-US" altLang="zh-CN" kern="0"/>
          </a:p>
          <a:p>
            <a:pPr indent="-358775"/>
            <a:endParaRPr lang="en-US" altLang="zh-CN" kern="0"/>
          </a:p>
          <a:p>
            <a:pPr indent="-358775"/>
            <a:endParaRPr lang="en-US" altLang="zh-CN" kern="0"/>
          </a:p>
          <a:p>
            <a:pPr indent="-358775"/>
            <a:r>
              <a:rPr lang="en-US" altLang="zh-CN" kern="0"/>
              <a:t>Dunn</a:t>
            </a:r>
            <a:r>
              <a:rPr lang="zh-CN" altLang="en-US" kern="0"/>
              <a:t>指数（</a:t>
            </a:r>
            <a:r>
              <a:rPr lang="en-US" kern="0"/>
              <a:t>Dunn Index, DI）</a:t>
            </a:r>
            <a:endParaRPr lang="en-US" altLang="zh-CN" kern="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CE7FDB7-6D33-4256-8E2D-781FCC73B752}"/>
              </a:ext>
            </a:extLst>
          </p:cNvPr>
          <p:cNvGrpSpPr>
            <a:grpSpLocks/>
          </p:cNvGrpSpPr>
          <p:nvPr/>
        </p:nvGrpSpPr>
        <p:grpSpPr bwMode="auto">
          <a:xfrm>
            <a:off x="7197725" y="2236788"/>
            <a:ext cx="2254500" cy="3354387"/>
            <a:chOff x="7198449" y="2237080"/>
            <a:chExt cx="1666151" cy="2528332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ED695CF2-5AAA-4B8F-8968-AD18D64C8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8449" y="2237080"/>
              <a:ext cx="16661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>
                  <a:solidFill>
                    <a:srgbClr val="C00000"/>
                  </a:solidFill>
                </a:rPr>
                <a:t>越小越好</a:t>
              </a:r>
              <a:r>
                <a:rPr lang="en-US" altLang="zh-CN">
                  <a:solidFill>
                    <a:srgbClr val="C00000"/>
                  </a:solidFill>
                </a:rPr>
                <a:t>.</a:t>
              </a:r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109A2D9-213A-45F1-A2E8-619B030B5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8449" y="4396080"/>
              <a:ext cx="16661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 dirty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9" name="Object 940">
            <a:extLst>
              <a:ext uri="{FF2B5EF4-FFF2-40B4-BE49-F238E27FC236}">
                <a16:creationId xmlns:a16="http://schemas.microsoft.com/office/drawing/2014/main" id="{266E9A2E-375F-434A-B6DA-30F6781326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6788" y="2236788"/>
          <a:ext cx="39338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627640" imgH="462960" progId="">
                  <p:embed/>
                </p:oleObj>
              </mc:Choice>
              <mc:Fallback>
                <p:oleObj name="Formula" r:id="rId2" imgW="2627640" imgH="462960" progId="">
                  <p:embed/>
                  <p:pic>
                    <p:nvPicPr>
                      <p:cNvPr id="5122" name="Object 940">
                        <a:extLst>
                          <a:ext uri="{FF2B5EF4-FFF2-40B4-BE49-F238E27FC236}">
                            <a16:creationId xmlns:a16="http://schemas.microsoft.com/office/drawing/2014/main" id="{C1935E6F-B183-44BC-83CE-8D7D7A2895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788" y="2236788"/>
                        <a:ext cx="3933825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41">
            <a:extLst>
              <a:ext uri="{FF2B5EF4-FFF2-40B4-BE49-F238E27FC236}">
                <a16:creationId xmlns:a16="http://schemas.microsoft.com/office/drawing/2014/main" id="{1CBE63C7-3477-4CF5-BA91-77D6E2DCF0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241489"/>
              </p:ext>
            </p:extLst>
          </p:nvPr>
        </p:nvGraphicFramePr>
        <p:xfrm>
          <a:off x="2361397" y="5011738"/>
          <a:ext cx="40544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705760" imgH="386280" progId="">
                  <p:embed/>
                </p:oleObj>
              </mc:Choice>
              <mc:Fallback>
                <p:oleObj name="Formula" r:id="rId4" imgW="2705760" imgH="386280" progId="">
                  <p:embed/>
                  <p:pic>
                    <p:nvPicPr>
                      <p:cNvPr id="5123" name="Object 941">
                        <a:extLst>
                          <a:ext uri="{FF2B5EF4-FFF2-40B4-BE49-F238E27FC236}">
                            <a16:creationId xmlns:a16="http://schemas.microsoft.com/office/drawing/2014/main" id="{063A2094-AC81-4424-B3D9-4F9CE7D67F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1397" y="5011738"/>
                        <a:ext cx="405447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797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1F3254-6420-48A5-B22D-C8EBFA18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1C6ACF-4312-40A2-8B33-75330B685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4067A53-7075-4CFD-BA77-215D76584673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距离计算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A39BA5-B18D-469F-8F04-375769818750}"/>
              </a:ext>
            </a:extLst>
          </p:cNvPr>
          <p:cNvSpPr txBox="1">
            <a:spLocks/>
          </p:cNvSpPr>
          <p:nvPr/>
        </p:nvSpPr>
        <p:spPr>
          <a:xfrm>
            <a:off x="1413304" y="920750"/>
            <a:ext cx="10178193" cy="5532438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 dirty="0"/>
              <a:t>距离度量的性质：</a:t>
            </a:r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 dirty="0"/>
              <a:t>		非负性：</a:t>
            </a:r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 dirty="0"/>
              <a:t>		同一性：                           当且仅当</a:t>
            </a:r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 dirty="0"/>
              <a:t>		对称性：</a:t>
            </a:r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 dirty="0"/>
              <a:t>		直递性：</a:t>
            </a:r>
          </a:p>
          <a:p>
            <a:pPr indent="-358775"/>
            <a:r>
              <a:rPr lang="zh-CN" altLang="en-US" kern="0" dirty="0"/>
              <a:t>常用距离：</a:t>
            </a:r>
          </a:p>
          <a:p>
            <a:pPr lvl="1" indent="-358775">
              <a:buFont typeface="Wingdings" panose="05000000000000000000" pitchFamily="2" charset="2"/>
              <a:buNone/>
            </a:pPr>
            <a:r>
              <a:rPr lang="zh-CN" altLang="en-US" kern="0" dirty="0"/>
              <a:t>		闵可夫斯基距离（</a:t>
            </a:r>
            <a:r>
              <a:rPr lang="en-US" altLang="zh-CN" kern="0" dirty="0" err="1"/>
              <a:t>Minkowski</a:t>
            </a:r>
            <a:r>
              <a:rPr lang="en-US" altLang="zh-CN" kern="0" dirty="0"/>
              <a:t> distance</a:t>
            </a:r>
            <a:r>
              <a:rPr lang="zh-CN" altLang="en-US" kern="0" dirty="0"/>
              <a:t>）</a:t>
            </a:r>
            <a:r>
              <a:rPr lang="en-US" altLang="zh-CN" kern="0" dirty="0"/>
              <a:t>:</a:t>
            </a:r>
          </a:p>
          <a:p>
            <a:pPr lvl="1" indent="-358775">
              <a:buFont typeface="Wingdings" panose="05000000000000000000" pitchFamily="2" charset="2"/>
              <a:buNone/>
            </a:pPr>
            <a:endParaRPr lang="en-US" altLang="en-US" kern="0" dirty="0"/>
          </a:p>
          <a:p>
            <a:pPr lvl="1" indent="-358775">
              <a:buFont typeface="Wingdings" panose="05000000000000000000" pitchFamily="2" charset="2"/>
              <a:buNone/>
            </a:pPr>
            <a:endParaRPr lang="en-US" altLang="en-US" kern="0" dirty="0"/>
          </a:p>
          <a:p>
            <a:pPr lvl="1" indent="-358775">
              <a:buFont typeface="Wingdings" panose="05000000000000000000" pitchFamily="2" charset="2"/>
              <a:buNone/>
            </a:pPr>
            <a:r>
              <a:rPr lang="en-US" altLang="en-US" kern="0" dirty="0"/>
              <a:t>p=2: </a:t>
            </a:r>
            <a:r>
              <a:rPr lang="zh-CN" altLang="en-US" kern="0" dirty="0"/>
              <a:t>欧氏距离（</a:t>
            </a:r>
            <a:r>
              <a:rPr lang="en-US" altLang="zh-CN" kern="0" dirty="0"/>
              <a:t>Euclidean distance</a:t>
            </a:r>
            <a:r>
              <a:rPr lang="zh-CN" altLang="en-US" kern="0" dirty="0"/>
              <a:t>）</a:t>
            </a:r>
            <a:r>
              <a:rPr lang="en-US" altLang="zh-CN" kern="0" dirty="0"/>
              <a:t>,</a:t>
            </a:r>
          </a:p>
          <a:p>
            <a:pPr lvl="1" indent="-358775">
              <a:buFont typeface="Wingdings" panose="05000000000000000000" pitchFamily="2" charset="2"/>
              <a:buNone/>
            </a:pPr>
            <a:r>
              <a:rPr lang="en-US" altLang="zh-CN" kern="0" dirty="0"/>
              <a:t>p=1</a:t>
            </a:r>
            <a:r>
              <a:rPr lang="zh-CN" altLang="en-US" kern="0" dirty="0"/>
              <a:t>：曼哈顿距离（</a:t>
            </a:r>
            <a:r>
              <a:rPr lang="en-US" altLang="zh-CN" kern="0" dirty="0"/>
              <a:t>Manhattan distance</a:t>
            </a:r>
            <a:r>
              <a:rPr lang="zh-CN" altLang="en-US" kern="0" dirty="0"/>
              <a:t>）</a:t>
            </a:r>
            <a:r>
              <a:rPr lang="en-US" altLang="zh-CN" kern="0" dirty="0"/>
              <a:t>.</a:t>
            </a:r>
            <a:endParaRPr lang="en-US" altLang="en-US" kern="0" dirty="0"/>
          </a:p>
        </p:txBody>
      </p:sp>
      <p:graphicFrame>
        <p:nvGraphicFramePr>
          <p:cNvPr id="6" name="Object 169">
            <a:extLst>
              <a:ext uri="{FF2B5EF4-FFF2-40B4-BE49-F238E27FC236}">
                <a16:creationId xmlns:a16="http://schemas.microsoft.com/office/drawing/2014/main" id="{AD02DD9F-0C15-4C5B-814A-A59086B617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670504"/>
              </p:ext>
            </p:extLst>
          </p:nvPr>
        </p:nvGraphicFramePr>
        <p:xfrm>
          <a:off x="3902869" y="1688520"/>
          <a:ext cx="1979612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978480" imgH="177840" progId="">
                  <p:embed/>
                </p:oleObj>
              </mc:Choice>
              <mc:Fallback>
                <p:oleObj name="Formula" r:id="rId2" imgW="978480" imgH="177840" progId="">
                  <p:embed/>
                  <p:pic>
                    <p:nvPicPr>
                      <p:cNvPr id="7170" name="Object 169">
                        <a:extLst>
                          <a:ext uri="{FF2B5EF4-FFF2-40B4-BE49-F238E27FC236}">
                            <a16:creationId xmlns:a16="http://schemas.microsoft.com/office/drawing/2014/main" id="{9CFCD168-118F-4788-898F-463B0B4FB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869" y="1688520"/>
                        <a:ext cx="1979612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70">
            <a:extLst>
              <a:ext uri="{FF2B5EF4-FFF2-40B4-BE49-F238E27FC236}">
                <a16:creationId xmlns:a16="http://schemas.microsoft.com/office/drawing/2014/main" id="{CF17AB97-5C3E-42DD-B83E-F2F12F39F7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910874"/>
              </p:ext>
            </p:extLst>
          </p:nvPr>
        </p:nvGraphicFramePr>
        <p:xfrm>
          <a:off x="3906044" y="2231531"/>
          <a:ext cx="19764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75960" imgH="177840" progId="">
                  <p:embed/>
                </p:oleObj>
              </mc:Choice>
              <mc:Fallback>
                <p:oleObj name="Formula" r:id="rId4" imgW="975960" imgH="177840" progId="">
                  <p:embed/>
                  <p:pic>
                    <p:nvPicPr>
                      <p:cNvPr id="7171" name="Object 170">
                        <a:extLst>
                          <a:ext uri="{FF2B5EF4-FFF2-40B4-BE49-F238E27FC236}">
                            <a16:creationId xmlns:a16="http://schemas.microsoft.com/office/drawing/2014/main" id="{20DF19EB-DEDD-4413-AE01-8772356825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044" y="2231531"/>
                        <a:ext cx="1976437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71">
            <a:extLst>
              <a:ext uri="{FF2B5EF4-FFF2-40B4-BE49-F238E27FC236}">
                <a16:creationId xmlns:a16="http://schemas.microsoft.com/office/drawing/2014/main" id="{BCB8B600-EE96-4AEC-8D27-8F6C18CE9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747987"/>
              </p:ext>
            </p:extLst>
          </p:nvPr>
        </p:nvGraphicFramePr>
        <p:xfrm>
          <a:off x="3902869" y="2791918"/>
          <a:ext cx="32305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594800" imgH="177840" progId="">
                  <p:embed/>
                </p:oleObj>
              </mc:Choice>
              <mc:Fallback>
                <p:oleObj name="Formula" r:id="rId6" imgW="1594800" imgH="177840" progId="">
                  <p:embed/>
                  <p:pic>
                    <p:nvPicPr>
                      <p:cNvPr id="7172" name="Object 171">
                        <a:extLst>
                          <a:ext uri="{FF2B5EF4-FFF2-40B4-BE49-F238E27FC236}">
                            <a16:creationId xmlns:a16="http://schemas.microsoft.com/office/drawing/2014/main" id="{C06B48C0-C0A6-491C-BB39-F163161237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869" y="2791918"/>
                        <a:ext cx="3230562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72">
            <a:extLst>
              <a:ext uri="{FF2B5EF4-FFF2-40B4-BE49-F238E27FC236}">
                <a16:creationId xmlns:a16="http://schemas.microsoft.com/office/drawing/2014/main" id="{28BBD7BE-17C8-4E14-9A65-971248809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513839"/>
              </p:ext>
            </p:extLst>
          </p:nvPr>
        </p:nvGraphicFramePr>
        <p:xfrm>
          <a:off x="3902869" y="3321519"/>
          <a:ext cx="50879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2513160" imgH="177840" progId="">
                  <p:embed/>
                </p:oleObj>
              </mc:Choice>
              <mc:Fallback>
                <p:oleObj name="Formula" r:id="rId8" imgW="2513160" imgH="177840" progId="">
                  <p:embed/>
                  <p:pic>
                    <p:nvPicPr>
                      <p:cNvPr id="7173" name="Object 172">
                        <a:extLst>
                          <a:ext uri="{FF2B5EF4-FFF2-40B4-BE49-F238E27FC236}">
                            <a16:creationId xmlns:a16="http://schemas.microsoft.com/office/drawing/2014/main" id="{38303314-816C-430A-93EA-00ABE94A6F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869" y="3321519"/>
                        <a:ext cx="5087938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74">
            <a:extLst>
              <a:ext uri="{FF2B5EF4-FFF2-40B4-BE49-F238E27FC236}">
                <a16:creationId xmlns:a16="http://schemas.microsoft.com/office/drawing/2014/main" id="{B852A58F-B4A3-49E0-9AE6-F481587D0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694340"/>
              </p:ext>
            </p:extLst>
          </p:nvPr>
        </p:nvGraphicFramePr>
        <p:xfrm>
          <a:off x="7502163" y="2352181"/>
          <a:ext cx="854075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462600" imgH="130680" progId="">
                  <p:embed/>
                </p:oleObj>
              </mc:Choice>
              <mc:Fallback>
                <p:oleObj name="Formula" r:id="rId10" imgW="462600" imgH="130680" progId="">
                  <p:embed/>
                  <p:pic>
                    <p:nvPicPr>
                      <p:cNvPr id="7175" name="Object 174">
                        <a:extLst>
                          <a:ext uri="{FF2B5EF4-FFF2-40B4-BE49-F238E27FC236}">
                            <a16:creationId xmlns:a16="http://schemas.microsoft.com/office/drawing/2014/main" id="{9D49FDD2-2349-429F-B807-0EB7BA5D28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2163" y="2352181"/>
                        <a:ext cx="854075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73">
            <a:extLst>
              <a:ext uri="{FF2B5EF4-FFF2-40B4-BE49-F238E27FC236}">
                <a16:creationId xmlns:a16="http://schemas.microsoft.com/office/drawing/2014/main" id="{03C36C95-4958-44DF-BDC3-53DF02E21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75220"/>
              </p:ext>
            </p:extLst>
          </p:nvPr>
        </p:nvGraphicFramePr>
        <p:xfrm>
          <a:off x="3271839" y="4775132"/>
          <a:ext cx="3230562" cy="788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2180160" imgH="532440" progId="">
                  <p:embed/>
                </p:oleObj>
              </mc:Choice>
              <mc:Fallback>
                <p:oleObj name="Formula" r:id="rId12" imgW="2180160" imgH="532440" progId="">
                  <p:embed/>
                  <p:pic>
                    <p:nvPicPr>
                      <p:cNvPr id="7174" name="Object 173">
                        <a:extLst>
                          <a:ext uri="{FF2B5EF4-FFF2-40B4-BE49-F238E27FC236}">
                            <a16:creationId xmlns:a16="http://schemas.microsoft.com/office/drawing/2014/main" id="{D00E693B-146B-497A-BED4-33369B6F2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9" y="4775132"/>
                        <a:ext cx="3230562" cy="788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577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1-网络安全基础</Template>
  <TotalTime>4840</TotalTime>
  <Words>1910</Words>
  <Application>Microsoft Office PowerPoint</Application>
  <PresentationFormat>宽屏</PresentationFormat>
  <Paragraphs>292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华文楷体</vt:lpstr>
      <vt:lpstr>Arial</vt:lpstr>
      <vt:lpstr>Calibri</vt:lpstr>
      <vt:lpstr>Corbel</vt:lpstr>
      <vt:lpstr>Times New Roman</vt:lpstr>
      <vt:lpstr>Verdana</vt:lpstr>
      <vt:lpstr>Wingdings</vt:lpstr>
      <vt:lpstr>Profile</vt:lpstr>
      <vt:lpstr>Formula</vt:lpstr>
      <vt:lpstr>机器学习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Guangdong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曾碧</dc:creator>
  <cp:lastModifiedBy>镇涛 林</cp:lastModifiedBy>
  <cp:revision>326</cp:revision>
  <dcterms:created xsi:type="dcterms:W3CDTF">2019-11-13T01:37:00Z</dcterms:created>
  <dcterms:modified xsi:type="dcterms:W3CDTF">2021-08-21T06:45:41Z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2052-11.1.0.9198</vt:lpwstr>
  </property>
</Properties>
</file>